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45"/>
  </p:notesMasterIdLst>
  <p:handoutMasterIdLst>
    <p:handoutMasterId r:id="rId46"/>
  </p:handoutMasterIdLst>
  <p:sldIdLst>
    <p:sldId id="1616" r:id="rId2"/>
    <p:sldId id="382" r:id="rId3"/>
    <p:sldId id="1618" r:id="rId4"/>
    <p:sldId id="1637" r:id="rId5"/>
    <p:sldId id="1593" r:id="rId6"/>
    <p:sldId id="1447" r:id="rId7"/>
    <p:sldId id="1448" r:id="rId8"/>
    <p:sldId id="1449" r:id="rId9"/>
    <p:sldId id="1594" r:id="rId10"/>
    <p:sldId id="1451" r:id="rId11"/>
    <p:sldId id="1452" r:id="rId12"/>
    <p:sldId id="1453" r:id="rId13"/>
    <p:sldId id="1454" r:id="rId14"/>
    <p:sldId id="1455" r:id="rId15"/>
    <p:sldId id="1521" r:id="rId16"/>
    <p:sldId id="1522" r:id="rId17"/>
    <p:sldId id="1523" r:id="rId18"/>
    <p:sldId id="1524" r:id="rId19"/>
    <p:sldId id="1619" r:id="rId20"/>
    <p:sldId id="1554" r:id="rId21"/>
    <p:sldId id="1620" r:id="rId22"/>
    <p:sldId id="1622" r:id="rId23"/>
    <p:sldId id="1567" r:id="rId24"/>
    <p:sldId id="1623" r:id="rId25"/>
    <p:sldId id="1568" r:id="rId26"/>
    <p:sldId id="1624" r:id="rId27"/>
    <p:sldId id="1621" r:id="rId28"/>
    <p:sldId id="1627" r:id="rId29"/>
    <p:sldId id="1628" r:id="rId30"/>
    <p:sldId id="1629" r:id="rId31"/>
    <p:sldId id="1630" r:id="rId32"/>
    <p:sldId id="1631" r:id="rId33"/>
    <p:sldId id="1633" r:id="rId34"/>
    <p:sldId id="1634" r:id="rId35"/>
    <p:sldId id="1636" r:id="rId36"/>
    <p:sldId id="1632" r:id="rId37"/>
    <p:sldId id="1625" r:id="rId38"/>
    <p:sldId id="1569" r:id="rId39"/>
    <p:sldId id="1570" r:id="rId40"/>
    <p:sldId id="1571" r:id="rId41"/>
    <p:sldId id="1572" r:id="rId42"/>
    <p:sldId id="1573" r:id="rId43"/>
    <p:sldId id="1574" r:id="rId44"/>
  </p:sldIdLst>
  <p:sldSz cx="9144000" cy="6858000" type="screen4x3"/>
  <p:notesSz cx="6881813" cy="9296400"/>
  <p:defaultTextStyle>
    <a:defPPr>
      <a:defRPr lang="en-US"/>
    </a:defPPr>
    <a:lvl1pPr algn="ctr" rtl="0" eaLnBrk="0" fontAlgn="base" hangingPunct="0">
      <a:spcBef>
        <a:spcPct val="0"/>
      </a:spcBef>
      <a:spcAft>
        <a:spcPct val="0"/>
      </a:spcAft>
      <a:defRPr sz="4000" b="1" kern="1200">
        <a:solidFill>
          <a:schemeClr val="tx1"/>
        </a:solidFill>
        <a:latin typeface="Arial Super"/>
        <a:ea typeface="+mn-ea"/>
        <a:cs typeface="+mn-cs"/>
      </a:defRPr>
    </a:lvl1pPr>
    <a:lvl2pPr marL="457200" algn="ctr" rtl="0" eaLnBrk="0" fontAlgn="base" hangingPunct="0">
      <a:spcBef>
        <a:spcPct val="0"/>
      </a:spcBef>
      <a:spcAft>
        <a:spcPct val="0"/>
      </a:spcAft>
      <a:defRPr sz="4000" b="1" kern="1200">
        <a:solidFill>
          <a:schemeClr val="tx1"/>
        </a:solidFill>
        <a:latin typeface="Arial Super"/>
        <a:ea typeface="+mn-ea"/>
        <a:cs typeface="+mn-cs"/>
      </a:defRPr>
    </a:lvl2pPr>
    <a:lvl3pPr marL="914400" algn="ctr" rtl="0" eaLnBrk="0" fontAlgn="base" hangingPunct="0">
      <a:spcBef>
        <a:spcPct val="0"/>
      </a:spcBef>
      <a:spcAft>
        <a:spcPct val="0"/>
      </a:spcAft>
      <a:defRPr sz="4000" b="1" kern="1200">
        <a:solidFill>
          <a:schemeClr val="tx1"/>
        </a:solidFill>
        <a:latin typeface="Arial Super"/>
        <a:ea typeface="+mn-ea"/>
        <a:cs typeface="+mn-cs"/>
      </a:defRPr>
    </a:lvl3pPr>
    <a:lvl4pPr marL="1371600" algn="ctr" rtl="0" eaLnBrk="0" fontAlgn="base" hangingPunct="0">
      <a:spcBef>
        <a:spcPct val="0"/>
      </a:spcBef>
      <a:spcAft>
        <a:spcPct val="0"/>
      </a:spcAft>
      <a:defRPr sz="4000" b="1" kern="1200">
        <a:solidFill>
          <a:schemeClr val="tx1"/>
        </a:solidFill>
        <a:latin typeface="Arial Super"/>
        <a:ea typeface="+mn-ea"/>
        <a:cs typeface="+mn-cs"/>
      </a:defRPr>
    </a:lvl4pPr>
    <a:lvl5pPr marL="1828800" algn="ctr" rtl="0" eaLnBrk="0" fontAlgn="base" hangingPunct="0">
      <a:spcBef>
        <a:spcPct val="0"/>
      </a:spcBef>
      <a:spcAft>
        <a:spcPct val="0"/>
      </a:spcAft>
      <a:defRPr sz="4000" b="1" kern="1200">
        <a:solidFill>
          <a:schemeClr val="tx1"/>
        </a:solidFill>
        <a:latin typeface="Arial Super"/>
        <a:ea typeface="+mn-ea"/>
        <a:cs typeface="+mn-cs"/>
      </a:defRPr>
    </a:lvl5pPr>
    <a:lvl6pPr marL="2286000" algn="l" defTabSz="914400" rtl="0" eaLnBrk="1" latinLnBrk="0" hangingPunct="1">
      <a:defRPr sz="4000" b="1" kern="1200">
        <a:solidFill>
          <a:schemeClr val="tx1"/>
        </a:solidFill>
        <a:latin typeface="Arial Super"/>
        <a:ea typeface="+mn-ea"/>
        <a:cs typeface="+mn-cs"/>
      </a:defRPr>
    </a:lvl6pPr>
    <a:lvl7pPr marL="2743200" algn="l" defTabSz="914400" rtl="0" eaLnBrk="1" latinLnBrk="0" hangingPunct="1">
      <a:defRPr sz="4000" b="1" kern="1200">
        <a:solidFill>
          <a:schemeClr val="tx1"/>
        </a:solidFill>
        <a:latin typeface="Arial Super"/>
        <a:ea typeface="+mn-ea"/>
        <a:cs typeface="+mn-cs"/>
      </a:defRPr>
    </a:lvl7pPr>
    <a:lvl8pPr marL="3200400" algn="l" defTabSz="914400" rtl="0" eaLnBrk="1" latinLnBrk="0" hangingPunct="1">
      <a:defRPr sz="4000" b="1" kern="1200">
        <a:solidFill>
          <a:schemeClr val="tx1"/>
        </a:solidFill>
        <a:latin typeface="Arial Super"/>
        <a:ea typeface="+mn-ea"/>
        <a:cs typeface="+mn-cs"/>
      </a:defRPr>
    </a:lvl8pPr>
    <a:lvl9pPr marL="3657600" algn="l" defTabSz="914400" rtl="0" eaLnBrk="1" latinLnBrk="0" hangingPunct="1">
      <a:defRPr sz="4000" b="1" kern="1200">
        <a:solidFill>
          <a:schemeClr val="tx1"/>
        </a:solidFill>
        <a:latin typeface="Arial Super"/>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000099"/>
    <a:srgbClr val="0000CC"/>
    <a:srgbClr val="0033CC"/>
    <a:srgbClr val="FF0000"/>
    <a:srgbClr val="6699FF"/>
    <a:srgbClr val="0066FF"/>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264" autoAdjust="0"/>
    <p:restoredTop sz="79131" autoAdjust="0"/>
  </p:normalViewPr>
  <p:slideViewPr>
    <p:cSldViewPr>
      <p:cViewPr>
        <p:scale>
          <a:sx n="75" d="100"/>
          <a:sy n="75" d="100"/>
        </p:scale>
        <p:origin x="-864" y="180"/>
      </p:cViewPr>
      <p:guideLst>
        <p:guide orient="horz" pos="1056"/>
        <p:guide pos="864"/>
      </p:guideLst>
    </p:cSldViewPr>
  </p:slideViewPr>
  <p:outlineViewPr>
    <p:cViewPr>
      <p:scale>
        <a:sx n="33" d="100"/>
        <a:sy n="33" d="100"/>
      </p:scale>
      <p:origin x="48" y="48246"/>
    </p:cViewPr>
  </p:outlineViewPr>
  <p:notesTextViewPr>
    <p:cViewPr>
      <p:scale>
        <a:sx n="100" d="100"/>
        <a:sy n="100" d="100"/>
      </p:scale>
      <p:origin x="0" y="0"/>
    </p:cViewPr>
  </p:notesTextViewPr>
  <p:sorterViewPr>
    <p:cViewPr>
      <p:scale>
        <a:sx n="75" d="100"/>
        <a:sy n="75" d="100"/>
      </p:scale>
      <p:origin x="0" y="5136"/>
    </p:cViewPr>
  </p:sorterViewPr>
  <p:notesViewPr>
    <p:cSldViewPr>
      <p:cViewPr>
        <p:scale>
          <a:sx n="100" d="100"/>
          <a:sy n="100" d="100"/>
        </p:scale>
        <p:origin x="-1548" y="1290"/>
      </p:cViewPr>
      <p:guideLst>
        <p:guide orient="horz" pos="2928"/>
        <p:guide pos="216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82119" cy="465138"/>
          </a:xfrm>
          <a:prstGeom prst="rect">
            <a:avLst/>
          </a:prstGeom>
          <a:noFill/>
          <a:ln w="9525">
            <a:noFill/>
            <a:miter lim="800000"/>
            <a:headEnd/>
            <a:tailEnd/>
          </a:ln>
          <a:effectLst/>
        </p:spPr>
        <p:txBody>
          <a:bodyPr vert="horz" wrap="square" lIns="90410" tIns="45204" rIns="90410" bIns="45204" numCol="1" anchor="t" anchorCtr="0" compatLnSpc="1">
            <a:prstTxWarp prst="textNoShape">
              <a:avLst/>
            </a:prstTxWarp>
          </a:bodyPr>
          <a:lstStyle>
            <a:lvl1pPr algn="l" defTabSz="902498">
              <a:defRPr sz="1100">
                <a:latin typeface="Arial Super" charset="0"/>
              </a:defRPr>
            </a:lvl1pPr>
          </a:lstStyle>
          <a:p>
            <a:pPr>
              <a:defRPr/>
            </a:pPr>
            <a:endParaRPr lang="en-US" dirty="0"/>
          </a:p>
        </p:txBody>
      </p:sp>
      <p:sp>
        <p:nvSpPr>
          <p:cNvPr id="20483" name="Rectangle 3"/>
          <p:cNvSpPr>
            <a:spLocks noGrp="1" noChangeArrowheads="1"/>
          </p:cNvSpPr>
          <p:nvPr>
            <p:ph type="dt" sz="quarter" idx="1"/>
          </p:nvPr>
        </p:nvSpPr>
        <p:spPr bwMode="auto">
          <a:xfrm>
            <a:off x="3901288" y="0"/>
            <a:ext cx="2980525" cy="465138"/>
          </a:xfrm>
          <a:prstGeom prst="rect">
            <a:avLst/>
          </a:prstGeom>
          <a:noFill/>
          <a:ln w="9525">
            <a:noFill/>
            <a:miter lim="800000"/>
            <a:headEnd/>
            <a:tailEnd/>
          </a:ln>
          <a:effectLst/>
        </p:spPr>
        <p:txBody>
          <a:bodyPr vert="horz" wrap="square" lIns="90410" tIns="45204" rIns="90410" bIns="45204" numCol="1" anchor="t" anchorCtr="0" compatLnSpc="1">
            <a:prstTxWarp prst="textNoShape">
              <a:avLst/>
            </a:prstTxWarp>
          </a:bodyPr>
          <a:lstStyle>
            <a:lvl1pPr algn="r" defTabSz="902498">
              <a:defRPr sz="1100">
                <a:latin typeface="Arial Super" charset="0"/>
              </a:defRPr>
            </a:lvl1pPr>
          </a:lstStyle>
          <a:p>
            <a:pPr>
              <a:defRPr/>
            </a:pPr>
            <a:endParaRPr lang="en-US" dirty="0"/>
          </a:p>
        </p:txBody>
      </p:sp>
      <p:sp>
        <p:nvSpPr>
          <p:cNvPr id="20484" name="Rectangle 4"/>
          <p:cNvSpPr>
            <a:spLocks noGrp="1" noChangeArrowheads="1"/>
          </p:cNvSpPr>
          <p:nvPr>
            <p:ph type="ftr" sz="quarter" idx="2"/>
          </p:nvPr>
        </p:nvSpPr>
        <p:spPr bwMode="auto">
          <a:xfrm>
            <a:off x="0" y="8831264"/>
            <a:ext cx="2982119" cy="465137"/>
          </a:xfrm>
          <a:prstGeom prst="rect">
            <a:avLst/>
          </a:prstGeom>
          <a:noFill/>
          <a:ln w="9525">
            <a:noFill/>
            <a:miter lim="800000"/>
            <a:headEnd/>
            <a:tailEnd/>
          </a:ln>
          <a:effectLst/>
        </p:spPr>
        <p:txBody>
          <a:bodyPr vert="horz" wrap="square" lIns="90410" tIns="45204" rIns="90410" bIns="45204" numCol="1" anchor="b" anchorCtr="0" compatLnSpc="1">
            <a:prstTxWarp prst="textNoShape">
              <a:avLst/>
            </a:prstTxWarp>
          </a:bodyPr>
          <a:lstStyle>
            <a:lvl1pPr algn="l" defTabSz="902498">
              <a:defRPr sz="1100">
                <a:latin typeface="Arial Super" charset="0"/>
              </a:defRPr>
            </a:lvl1pPr>
          </a:lstStyle>
          <a:p>
            <a:pPr>
              <a:defRPr/>
            </a:pPr>
            <a:endParaRPr lang="en-US" dirty="0"/>
          </a:p>
        </p:txBody>
      </p:sp>
    </p:spTree>
    <p:extLst>
      <p:ext uri="{BB962C8B-B14F-4D97-AF65-F5344CB8AC3E}">
        <p14:creationId xmlns:p14="http://schemas.microsoft.com/office/powerpoint/2010/main" val="40755499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82119" cy="465138"/>
          </a:xfrm>
          <a:prstGeom prst="rect">
            <a:avLst/>
          </a:prstGeom>
          <a:noFill/>
          <a:ln w="9525">
            <a:noFill/>
            <a:miter lim="800000"/>
            <a:headEnd/>
            <a:tailEnd/>
          </a:ln>
          <a:effectLst/>
        </p:spPr>
        <p:txBody>
          <a:bodyPr vert="horz" wrap="square" lIns="90410" tIns="45204" rIns="90410" bIns="45204" numCol="1" anchor="t" anchorCtr="0" compatLnSpc="1">
            <a:prstTxWarp prst="textNoShape">
              <a:avLst/>
            </a:prstTxWarp>
          </a:bodyPr>
          <a:lstStyle>
            <a:lvl1pPr algn="l" defTabSz="902498">
              <a:defRPr sz="1100">
                <a:latin typeface="Arial Super" charset="0"/>
              </a:defRPr>
            </a:lvl1pPr>
          </a:lstStyle>
          <a:p>
            <a:pPr>
              <a:defRPr/>
            </a:pPr>
            <a:endParaRPr lang="en-US" dirty="0"/>
          </a:p>
        </p:txBody>
      </p:sp>
      <p:sp>
        <p:nvSpPr>
          <p:cNvPr id="6147" name="Rectangle 3"/>
          <p:cNvSpPr>
            <a:spLocks noGrp="1" noChangeArrowheads="1"/>
          </p:cNvSpPr>
          <p:nvPr>
            <p:ph type="dt" idx="1"/>
          </p:nvPr>
        </p:nvSpPr>
        <p:spPr bwMode="auto">
          <a:xfrm>
            <a:off x="3901288" y="0"/>
            <a:ext cx="2980525" cy="465138"/>
          </a:xfrm>
          <a:prstGeom prst="rect">
            <a:avLst/>
          </a:prstGeom>
          <a:noFill/>
          <a:ln w="9525">
            <a:noFill/>
            <a:miter lim="800000"/>
            <a:headEnd/>
            <a:tailEnd/>
          </a:ln>
          <a:effectLst/>
        </p:spPr>
        <p:txBody>
          <a:bodyPr vert="horz" wrap="square" lIns="90410" tIns="45204" rIns="90410" bIns="45204" numCol="1" anchor="t" anchorCtr="0" compatLnSpc="1">
            <a:prstTxWarp prst="textNoShape">
              <a:avLst/>
            </a:prstTxWarp>
          </a:bodyPr>
          <a:lstStyle>
            <a:lvl1pPr algn="r" defTabSz="902498">
              <a:defRPr sz="1100">
                <a:latin typeface="Arial Super" charset="0"/>
              </a:defRPr>
            </a:lvl1pPr>
          </a:lstStyle>
          <a:p>
            <a:pPr>
              <a:defRPr/>
            </a:pPr>
            <a:endParaRPr lang="en-US" dirty="0"/>
          </a:p>
        </p:txBody>
      </p:sp>
      <p:sp>
        <p:nvSpPr>
          <p:cNvPr id="49156" name="Rectangle 4"/>
          <p:cNvSpPr>
            <a:spLocks noGrp="1" noRot="1" noChangeAspect="1" noChangeArrowheads="1" noTextEdit="1"/>
          </p:cNvSpPr>
          <p:nvPr>
            <p:ph type="sldImg" idx="2"/>
          </p:nvPr>
        </p:nvSpPr>
        <p:spPr bwMode="auto">
          <a:xfrm>
            <a:off x="1117600" y="696913"/>
            <a:ext cx="4649788"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9169" y="4416426"/>
            <a:ext cx="5043477" cy="4183063"/>
          </a:xfrm>
          <a:prstGeom prst="rect">
            <a:avLst/>
          </a:prstGeom>
          <a:noFill/>
          <a:ln w="9525">
            <a:noFill/>
            <a:miter lim="800000"/>
            <a:headEnd/>
            <a:tailEnd/>
          </a:ln>
          <a:effectLst/>
        </p:spPr>
        <p:txBody>
          <a:bodyPr vert="horz" wrap="square" lIns="90410" tIns="45204" rIns="90410" bIns="4520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1264"/>
            <a:ext cx="2982119" cy="465137"/>
          </a:xfrm>
          <a:prstGeom prst="rect">
            <a:avLst/>
          </a:prstGeom>
          <a:noFill/>
          <a:ln w="9525">
            <a:noFill/>
            <a:miter lim="800000"/>
            <a:headEnd/>
            <a:tailEnd/>
          </a:ln>
          <a:effectLst/>
        </p:spPr>
        <p:txBody>
          <a:bodyPr vert="horz" wrap="square" lIns="90410" tIns="45204" rIns="90410" bIns="45204" numCol="1" anchor="b" anchorCtr="0" compatLnSpc="1">
            <a:prstTxWarp prst="textNoShape">
              <a:avLst/>
            </a:prstTxWarp>
          </a:bodyPr>
          <a:lstStyle>
            <a:lvl1pPr algn="l" defTabSz="902498">
              <a:defRPr sz="1100">
                <a:latin typeface="Arial Super" charset="0"/>
              </a:defRPr>
            </a:lvl1pPr>
          </a:lstStyle>
          <a:p>
            <a:pPr>
              <a:defRPr/>
            </a:pPr>
            <a:endParaRPr lang="en-US" dirty="0"/>
          </a:p>
        </p:txBody>
      </p:sp>
      <p:sp>
        <p:nvSpPr>
          <p:cNvPr id="6151" name="Rectangle 7"/>
          <p:cNvSpPr>
            <a:spLocks noGrp="1" noChangeArrowheads="1"/>
          </p:cNvSpPr>
          <p:nvPr>
            <p:ph type="sldNum" sz="quarter" idx="5"/>
          </p:nvPr>
        </p:nvSpPr>
        <p:spPr bwMode="auto">
          <a:xfrm>
            <a:off x="3901288" y="8831264"/>
            <a:ext cx="2980525" cy="465137"/>
          </a:xfrm>
          <a:prstGeom prst="rect">
            <a:avLst/>
          </a:prstGeom>
          <a:noFill/>
          <a:ln w="9525">
            <a:noFill/>
            <a:miter lim="800000"/>
            <a:headEnd/>
            <a:tailEnd/>
          </a:ln>
          <a:effectLst/>
        </p:spPr>
        <p:txBody>
          <a:bodyPr vert="horz" wrap="square" lIns="90410" tIns="45204" rIns="90410" bIns="45204" numCol="1" anchor="b" anchorCtr="0" compatLnSpc="1">
            <a:prstTxWarp prst="textNoShape">
              <a:avLst/>
            </a:prstTxWarp>
          </a:bodyPr>
          <a:lstStyle>
            <a:lvl1pPr algn="r" defTabSz="902498">
              <a:defRPr sz="1100">
                <a:latin typeface="Arial Super" charset="0"/>
              </a:defRPr>
            </a:lvl1pPr>
          </a:lstStyle>
          <a:p>
            <a:pPr>
              <a:defRPr/>
            </a:pPr>
            <a:fld id="{285CDCEA-AABF-4612-B94D-1B93CF7C1FEB}" type="slidenum">
              <a:rPr lang="en-US"/>
              <a:pPr>
                <a:defRPr/>
              </a:pPr>
              <a:t>‹#›</a:t>
            </a:fld>
            <a:endParaRPr lang="en-US" dirty="0"/>
          </a:p>
        </p:txBody>
      </p:sp>
    </p:spTree>
    <p:extLst>
      <p:ext uri="{BB962C8B-B14F-4D97-AF65-F5344CB8AC3E}">
        <p14:creationId xmlns:p14="http://schemas.microsoft.com/office/powerpoint/2010/main" val="223424494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
        <p:nvSpPr>
          <p:cNvPr id="2765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4539" eaLnBrk="0" hangingPunct="0">
              <a:spcBef>
                <a:spcPct val="30000"/>
              </a:spcBef>
              <a:defRPr sz="1100">
                <a:solidFill>
                  <a:schemeClr val="tx1"/>
                </a:solidFill>
                <a:latin typeface="Calibri" pitchFamily="34" charset="0"/>
              </a:defRPr>
            </a:lvl1pPr>
            <a:lvl2pPr marL="710483" indent="-273263" defTabSz="924539" eaLnBrk="0" hangingPunct="0">
              <a:spcBef>
                <a:spcPct val="30000"/>
              </a:spcBef>
              <a:defRPr sz="1100">
                <a:solidFill>
                  <a:schemeClr val="tx1"/>
                </a:solidFill>
                <a:latin typeface="Calibri" pitchFamily="34" charset="0"/>
              </a:defRPr>
            </a:lvl2pPr>
            <a:lvl3pPr marL="1093051" indent="-218610" defTabSz="924539" eaLnBrk="0" hangingPunct="0">
              <a:spcBef>
                <a:spcPct val="30000"/>
              </a:spcBef>
              <a:defRPr sz="1100">
                <a:solidFill>
                  <a:schemeClr val="tx1"/>
                </a:solidFill>
                <a:latin typeface="Calibri" pitchFamily="34" charset="0"/>
              </a:defRPr>
            </a:lvl3pPr>
            <a:lvl4pPr marL="1530271" indent="-218610" defTabSz="924539" eaLnBrk="0" hangingPunct="0">
              <a:spcBef>
                <a:spcPct val="30000"/>
              </a:spcBef>
              <a:defRPr sz="1100">
                <a:solidFill>
                  <a:schemeClr val="tx1"/>
                </a:solidFill>
                <a:latin typeface="Calibri" pitchFamily="34" charset="0"/>
              </a:defRPr>
            </a:lvl4pPr>
            <a:lvl5pPr marL="1967492" indent="-218610" defTabSz="924539" eaLnBrk="0" hangingPunct="0">
              <a:spcBef>
                <a:spcPct val="30000"/>
              </a:spcBef>
              <a:defRPr sz="1100">
                <a:solidFill>
                  <a:schemeClr val="tx1"/>
                </a:solidFill>
                <a:latin typeface="Calibri" pitchFamily="34" charset="0"/>
              </a:defRPr>
            </a:lvl5pPr>
            <a:lvl6pPr marL="2404712" indent="-218610" defTabSz="924539" eaLnBrk="0" fontAlgn="base" hangingPunct="0">
              <a:spcBef>
                <a:spcPct val="30000"/>
              </a:spcBef>
              <a:spcAft>
                <a:spcPct val="0"/>
              </a:spcAft>
              <a:defRPr sz="1100">
                <a:solidFill>
                  <a:schemeClr val="tx1"/>
                </a:solidFill>
                <a:latin typeface="Calibri" pitchFamily="34" charset="0"/>
              </a:defRPr>
            </a:lvl6pPr>
            <a:lvl7pPr marL="2841932" indent="-218610" defTabSz="924539" eaLnBrk="0" fontAlgn="base" hangingPunct="0">
              <a:spcBef>
                <a:spcPct val="30000"/>
              </a:spcBef>
              <a:spcAft>
                <a:spcPct val="0"/>
              </a:spcAft>
              <a:defRPr sz="1100">
                <a:solidFill>
                  <a:schemeClr val="tx1"/>
                </a:solidFill>
                <a:latin typeface="Calibri" pitchFamily="34" charset="0"/>
              </a:defRPr>
            </a:lvl7pPr>
            <a:lvl8pPr marL="3279153" indent="-218610" defTabSz="924539" eaLnBrk="0" fontAlgn="base" hangingPunct="0">
              <a:spcBef>
                <a:spcPct val="30000"/>
              </a:spcBef>
              <a:spcAft>
                <a:spcPct val="0"/>
              </a:spcAft>
              <a:defRPr sz="1100">
                <a:solidFill>
                  <a:schemeClr val="tx1"/>
                </a:solidFill>
                <a:latin typeface="Calibri" pitchFamily="34" charset="0"/>
              </a:defRPr>
            </a:lvl8pPr>
            <a:lvl9pPr marL="3716373" indent="-218610" defTabSz="924539" eaLnBrk="0" fontAlgn="base" hangingPunct="0">
              <a:spcBef>
                <a:spcPct val="30000"/>
              </a:spcBef>
              <a:spcAft>
                <a:spcPct val="0"/>
              </a:spcAft>
              <a:defRPr sz="1100">
                <a:solidFill>
                  <a:schemeClr val="tx1"/>
                </a:solidFill>
                <a:latin typeface="Calibri" pitchFamily="34" charset="0"/>
              </a:defRPr>
            </a:lvl9pPr>
          </a:lstStyle>
          <a:p>
            <a:pPr eaLnBrk="1" hangingPunct="1">
              <a:spcBef>
                <a:spcPct val="0"/>
              </a:spcBef>
            </a:pPr>
            <a:fld id="{02FCA1DB-2877-4C03-98C8-C085930621C1}" type="slidenum">
              <a:rPr lang="en-US" altLang="en-US" sz="1200">
                <a:cs typeface="Arial" pitchFamily="34" charset="0"/>
              </a:rPr>
              <a:pPr eaLnBrk="1" hangingPunct="1">
                <a:spcBef>
                  <a:spcPct val="0"/>
                </a:spcBef>
              </a:pPr>
              <a:t>1</a:t>
            </a:fld>
            <a:endParaRPr lang="en-US" altLang="en-US" sz="1200" dirty="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10</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buFont typeface="Arial" pitchFamily="34" charset="0"/>
              <a:buChar char="•"/>
            </a:pPr>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11</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0" indent="0" eaLnBrk="1" hangingPunct="1">
              <a:buFont typeface="Arial" pitchFamily="34" charset="0"/>
              <a:buNone/>
            </a:pPr>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12</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13</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85CDCEA-AABF-4612-B94D-1B93CF7C1FEB}" type="slidenum">
              <a:rPr lang="en-US" smtClean="0"/>
              <a:pPr>
                <a:defRPr/>
              </a:pPr>
              <a:t>14</a:t>
            </a:fld>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85CDCEA-AABF-4612-B94D-1B93CF7C1FEB}" type="slidenum">
              <a:rPr lang="en-US" smtClean="0"/>
              <a:pPr>
                <a:defRPr/>
              </a:pPr>
              <a:t>15</a:t>
            </a:fld>
            <a:endParaRPr lang="en-US" dirty="0"/>
          </a:p>
        </p:txBody>
      </p:sp>
    </p:spTree>
    <p:extLst>
      <p:ext uri="{BB962C8B-B14F-4D97-AF65-F5344CB8AC3E}">
        <p14:creationId xmlns:p14="http://schemas.microsoft.com/office/powerpoint/2010/main" val="18651487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92A0C24-FD6D-4B40-B3C8-AA500A6BB040}"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38295923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17</a:t>
            </a:fld>
            <a:endParaRPr lang="en-US" dirty="0">
              <a:solidFill>
                <a:prstClr val="black"/>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
        <p:nvSpPr>
          <p:cNvPr id="3072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60F11FB-6E9E-4953-9716-086589C31847}" type="slidenum">
              <a:rPr lang="en-US" smtClean="0"/>
              <a:pPr/>
              <a:t>18</a:t>
            </a:fld>
            <a:endParaRPr lang="en-US" dirty="0"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27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8E71F4B-ACC3-4807-812F-BDC4CE72BE78}" type="slidenum">
              <a:rPr lang="en-US" smtClean="0"/>
              <a:pPr/>
              <a:t>19</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p:spPr>
        <p:txBody>
          <a:bodyPr/>
          <a:lstStyle/>
          <a:p>
            <a:pPr defTabSz="901700"/>
            <a:fld id="{C3B80A69-222B-4ED8-A23D-C23F3479A361}" type="slidenum">
              <a:rPr lang="en-US" smtClean="0">
                <a:latin typeface="Arial Super"/>
              </a:rPr>
              <a:pPr defTabSz="901700"/>
              <a:t>2</a:t>
            </a:fld>
            <a:endParaRPr lang="en-US" dirty="0" smtClean="0">
              <a:latin typeface="Arial Super"/>
            </a:endParaRPr>
          </a:p>
        </p:txBody>
      </p:sp>
      <p:sp>
        <p:nvSpPr>
          <p:cNvPr id="51203" name="Rectangle 2"/>
          <p:cNvSpPr>
            <a:spLocks noGrp="1" noRot="1" noChangeAspect="1" noChangeArrowheads="1" noTextEdit="1"/>
          </p:cNvSpPr>
          <p:nvPr>
            <p:ph type="sldImg"/>
          </p:nvPr>
        </p:nvSpPr>
        <p:spPr>
          <a:ln w="12700" cap="flat">
            <a:solidFill>
              <a:schemeClr val="tx1"/>
            </a:solidFill>
          </a:ln>
        </p:spPr>
      </p:sp>
      <p:sp>
        <p:nvSpPr>
          <p:cNvPr id="51204" name="Rectangle 4"/>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53AD35-3417-450B-BCBE-81257EE21C9F}" type="slidenum">
              <a:rPr lang="en-US" smtClean="0"/>
              <a:pPr/>
              <a:t>20</a:t>
            </a:fld>
            <a:endParaRPr lang="en-US"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174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953AD35-3417-450B-BCBE-81257EE21C9F}" type="slidenum">
              <a:rPr lang="en-US" smtClean="0"/>
              <a:pPr/>
              <a:t>21</a:t>
            </a:fld>
            <a:endParaRPr lang="en-US"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22</a:t>
            </a:fld>
            <a:endParaRPr lang="en-US" dirty="0">
              <a:solidFill>
                <a:prstClr val="black"/>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903086-70F9-4736-89D1-3B59A58C8CFB}" type="slidenum">
              <a:rPr lang="en-US" smtClean="0"/>
              <a:pPr/>
              <a:t>23</a:t>
            </a:fld>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686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9903086-70F9-4736-89D1-3B59A58C8CFB}" type="slidenum">
              <a:rPr lang="en-US" smtClean="0"/>
              <a:pPr/>
              <a:t>24</a:t>
            </a:fld>
            <a:endParaRPr lang="en-US" dirty="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C37962-8AC8-484E-9103-7BA1828F8774}" type="slidenum">
              <a:rPr lang="en-US" smtClean="0"/>
              <a:pPr/>
              <a:t>25</a:t>
            </a:fld>
            <a:endParaRPr lang="en-US" dirty="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C37962-8AC8-484E-9103-7BA1828F8774}" type="slidenum">
              <a:rPr lang="en-US" smtClean="0"/>
              <a:pPr/>
              <a:t>26</a:t>
            </a:fld>
            <a:endParaRPr lang="en-US" dirty="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251C7728-CC7F-4AEE-A029-84719F51F02A}" type="slidenum">
              <a:rPr lang="en-US" altLang="en-US" smtClean="0"/>
              <a:pPr algn="r" eaLnBrk="1" hangingPunct="1">
                <a:spcBef>
                  <a:spcPct val="0"/>
                </a:spcBef>
              </a:pPr>
              <a:t>27</a:t>
            </a:fld>
            <a:endParaRPr lang="en-US" altLang="en-US"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28</a:t>
            </a:fld>
            <a:endParaRPr lang="en-US" dirty="0">
              <a:solidFill>
                <a:prstClr val="black"/>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C37962-8AC8-484E-9103-7BA1828F8774}" type="slidenum">
              <a:rPr lang="en-US" smtClean="0"/>
              <a:pPr/>
              <a:t>29</a:t>
            </a:fld>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solidFill>
                  <a:prstClr val="black"/>
                </a:solidFill>
              </a:rPr>
              <a:pPr/>
              <a:t>3</a:t>
            </a:fld>
            <a:endParaRPr lang="en-US" dirty="0" smtClean="0">
              <a:solidFill>
                <a:prstClr val="black"/>
              </a:solidFill>
            </a:endParaRPr>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3AD7DA6-CA7A-4E9D-9C76-EEDC228240BF}" type="slidenum">
              <a:rPr lang="en-US" altLang="en-US" smtClean="0"/>
              <a:pPr algn="r" eaLnBrk="1" hangingPunct="1">
                <a:spcBef>
                  <a:spcPct val="0"/>
                </a:spcBef>
              </a:pPr>
              <a:t>30</a:t>
            </a:fld>
            <a:endParaRPr lang="en-US" altLang="en-US" dirty="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3AD7DA6-CA7A-4E9D-9C76-EEDC228240BF}" type="slidenum">
              <a:rPr lang="en-US" altLang="en-US" smtClean="0"/>
              <a:pPr algn="r" eaLnBrk="1" hangingPunct="1">
                <a:spcBef>
                  <a:spcPct val="0"/>
                </a:spcBef>
              </a:pPr>
              <a:t>31</a:t>
            </a:fld>
            <a:endParaRPr lang="en-US" altLang="en-US" dirty="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32</a:t>
            </a:fld>
            <a:endParaRPr lang="en-US" dirty="0">
              <a:solidFill>
                <a:prstClr val="black"/>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C37962-8AC8-484E-9103-7BA1828F8774}" type="slidenum">
              <a:rPr lang="en-US" smtClean="0"/>
              <a:pPr/>
              <a:t>33</a:t>
            </a:fld>
            <a:endParaRPr lang="en-US" dirty="0"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EC37962-8AC8-484E-9103-7BA1828F8774}" type="slidenum">
              <a:rPr lang="en-US" smtClean="0"/>
              <a:pPr/>
              <a:t>34</a:t>
            </a:fld>
            <a:endParaRPr lang="en-US" dirty="0"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sz="1200">
                <a:solidFill>
                  <a:schemeClr val="tx1"/>
                </a:solidFill>
                <a:latin typeface="Times New Roman" pitchFamily="18" charset="0"/>
              </a:defRPr>
            </a:lvl1pPr>
            <a:lvl2pPr marL="742950" indent="-285750" algn="l" eaLnBrk="0" hangingPunct="0">
              <a:spcBef>
                <a:spcPct val="30000"/>
              </a:spcBef>
              <a:defRPr sz="1200">
                <a:solidFill>
                  <a:schemeClr val="tx1"/>
                </a:solidFill>
                <a:latin typeface="Times New Roman" pitchFamily="18" charset="0"/>
              </a:defRPr>
            </a:lvl2pPr>
            <a:lvl3pPr marL="1143000" indent="-228600" algn="l" eaLnBrk="0" hangingPunct="0">
              <a:spcBef>
                <a:spcPct val="30000"/>
              </a:spcBef>
              <a:defRPr sz="1200">
                <a:solidFill>
                  <a:schemeClr val="tx1"/>
                </a:solidFill>
                <a:latin typeface="Times New Roman" pitchFamily="18" charset="0"/>
              </a:defRPr>
            </a:lvl3pPr>
            <a:lvl4pPr marL="1600200" indent="-228600" algn="l" eaLnBrk="0" hangingPunct="0">
              <a:spcBef>
                <a:spcPct val="30000"/>
              </a:spcBef>
              <a:defRPr sz="1200">
                <a:solidFill>
                  <a:schemeClr val="tx1"/>
                </a:solidFill>
                <a:latin typeface="Times New Roman" pitchFamily="18" charset="0"/>
              </a:defRPr>
            </a:lvl4pPr>
            <a:lvl5pPr marL="2057400" indent="-228600" algn="l"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eaLnBrk="1" hangingPunct="1">
              <a:spcBef>
                <a:spcPct val="0"/>
              </a:spcBef>
            </a:pPr>
            <a:fld id="{F3AD7DA6-CA7A-4E9D-9C76-EEDC228240BF}" type="slidenum">
              <a:rPr lang="en-US" altLang="en-US" smtClean="0"/>
              <a:pPr algn="r" eaLnBrk="1" hangingPunct="1">
                <a:spcBef>
                  <a:spcPct val="0"/>
                </a:spcBef>
              </a:pPr>
              <a:t>35</a:t>
            </a:fld>
            <a:endParaRPr lang="en-US" altLang="en-US" dirty="0"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p:spPr>
        <p:txBody>
          <a:bodyPr/>
          <a:lstStyle/>
          <a:p>
            <a:fld id="{93347EAF-2433-4919-B639-22634882632A}" type="slidenum">
              <a:rPr lang="en-US"/>
              <a:pPr/>
              <a:t>36</a:t>
            </a:fld>
            <a:endParaRPr lang="en-US" dirty="0"/>
          </a:p>
        </p:txBody>
      </p:sp>
      <p:sp>
        <p:nvSpPr>
          <p:cNvPr id="138243" name="Rectangle 2"/>
          <p:cNvSpPr>
            <a:spLocks noGrp="1" noRot="1" noChangeAspect="1" noChangeArrowheads="1" noTextEdit="1"/>
          </p:cNvSpPr>
          <p:nvPr>
            <p:ph type="sldImg"/>
          </p:nvPr>
        </p:nvSpPr>
        <p:spPr>
          <a:ln/>
        </p:spPr>
      </p:sp>
      <p:sp>
        <p:nvSpPr>
          <p:cNvPr id="138244" name="Rectangle 3"/>
          <p:cNvSpPr>
            <a:spLocks noGrp="1" noChangeArrowheads="1"/>
          </p:cNvSpPr>
          <p:nvPr>
            <p:ph type="body" idx="1"/>
          </p:nvPr>
        </p:nvSpPr>
        <p:spPr>
          <a:noFill/>
          <a:ln/>
        </p:spPr>
        <p:txBody>
          <a:bodyPr/>
          <a:lstStyle/>
          <a:p>
            <a:pPr eaLnBrk="1" hangingPunct="1"/>
            <a:endParaRPr lang="en-US" dirty="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37</a:t>
            </a:fld>
            <a:endParaRPr lang="en-US" dirty="0">
              <a:solidFill>
                <a:prstClr val="black"/>
              </a:solidFill>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D0D3166A-9B14-4E6A-9C64-3E49D9691393}" type="slidenum">
              <a:rPr lang="en-US"/>
              <a:pPr/>
              <a:t>38</a:t>
            </a:fld>
            <a:endParaRPr lang="en-US" dirty="0"/>
          </a:p>
        </p:txBody>
      </p:sp>
      <p:sp>
        <p:nvSpPr>
          <p:cNvPr id="21507" name="Rectangle 2"/>
          <p:cNvSpPr>
            <a:spLocks noGrp="1" noRot="1" noChangeAspect="1" noChangeArrowheads="1" noTextEdit="1"/>
          </p:cNvSpPr>
          <p:nvPr>
            <p:ph type="sldImg"/>
          </p:nvPr>
        </p:nvSpPr>
        <p:spPr>
          <a:xfrm>
            <a:off x="1798638" y="457200"/>
            <a:ext cx="3049587" cy="2286000"/>
          </a:xfrm>
          <a:ln/>
        </p:spPr>
      </p:sp>
      <p:sp>
        <p:nvSpPr>
          <p:cNvPr id="21508" name="Rectangle 3"/>
          <p:cNvSpPr>
            <a:spLocks noGrp="1" noChangeArrowheads="1"/>
          </p:cNvSpPr>
          <p:nvPr>
            <p:ph type="body" idx="1"/>
          </p:nvPr>
        </p:nvSpPr>
        <p:spPr>
          <a:xfrm>
            <a:off x="382325" y="2895600"/>
            <a:ext cx="6308329" cy="6172200"/>
          </a:xfrm>
          <a:noFill/>
          <a:ln/>
        </p:spPr>
        <p:txBody>
          <a:bodyPr/>
          <a:lstStyle/>
          <a:p>
            <a:pPr eaLnBrk="1" hangingPunct="1">
              <a:buFontTx/>
              <a:buNone/>
            </a:pPr>
            <a:endParaRPr lang="en-US" altLang="ja-JP" sz="1300" dirty="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21293BE9-A029-4D3F-BB97-D5E8B5989D19}" type="slidenum">
              <a:rPr lang="en-US"/>
              <a:pPr/>
              <a:t>39</a:t>
            </a:fld>
            <a:endParaRPr lang="en-US" dirty="0"/>
          </a:p>
        </p:txBody>
      </p:sp>
      <p:sp>
        <p:nvSpPr>
          <p:cNvPr id="26627" name="Rectangle 2"/>
          <p:cNvSpPr>
            <a:spLocks noGrp="1" noRot="1" noChangeAspect="1" noChangeArrowheads="1" noTextEdit="1"/>
          </p:cNvSpPr>
          <p:nvPr>
            <p:ph type="sldImg"/>
          </p:nvPr>
        </p:nvSpPr>
        <p:spPr>
          <a:xfrm>
            <a:off x="1590675" y="533400"/>
            <a:ext cx="3455988" cy="2590800"/>
          </a:xfrm>
          <a:ln/>
        </p:spPr>
      </p:sp>
      <p:sp>
        <p:nvSpPr>
          <p:cNvPr id="26628" name="Rectangle 3"/>
          <p:cNvSpPr>
            <a:spLocks noGrp="1" noChangeArrowheads="1"/>
          </p:cNvSpPr>
          <p:nvPr>
            <p:ph type="body" idx="1"/>
          </p:nvPr>
        </p:nvSpPr>
        <p:spPr>
          <a:xfrm>
            <a:off x="305858" y="3200400"/>
            <a:ext cx="6380015" cy="4648200"/>
          </a:xfrm>
          <a:noFill/>
          <a:ln/>
        </p:spPr>
        <p:txBody>
          <a:bodyPr>
            <a:normAutofit/>
          </a:bodyPr>
          <a:lstStyle/>
          <a:p>
            <a:pPr eaLnBrk="1" hangingPunct="1">
              <a:buFont typeface="Wingdings" pitchFamily="2" charset="2"/>
              <a:buNone/>
            </a:pPr>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C1C030B-2F24-4618-AD73-BF4E78F7B9FB}" type="slidenum">
              <a:rPr lang="en-US" smtClean="0">
                <a:solidFill>
                  <a:prstClr val="black"/>
                </a:solidFill>
              </a:rPr>
              <a:pPr>
                <a:defRPr/>
              </a:pPr>
              <a:t>4</a:t>
            </a:fld>
            <a:endParaRPr lang="en-US" dirty="0">
              <a:solidFill>
                <a:prstClr val="black"/>
              </a:solidFill>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2A0C24-FD6D-4B40-B3C8-AA500A6BB040}" type="slidenum">
              <a:rPr lang="en-US" smtClean="0"/>
              <a:pPr/>
              <a:t>40</a:t>
            </a:fld>
            <a:endParaRPr lang="en-US" dirty="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2A0C24-FD6D-4B40-B3C8-AA500A6BB040}" type="slidenum">
              <a:rPr lang="en-US" smtClean="0"/>
              <a:pPr/>
              <a:t>41</a:t>
            </a:fld>
            <a:endParaRPr lang="en-US" dirty="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92A0C24-FD6D-4B40-B3C8-AA500A6BB040}" type="slidenum">
              <a:rPr lang="en-US" smtClean="0"/>
              <a:pPr/>
              <a:t>42</a:t>
            </a:fld>
            <a:endParaRPr lang="en-US" dirty="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40A09C-C7F4-40F2-BE65-80DB6E9ED95E}" type="slidenum">
              <a:rPr lang="en-US"/>
              <a:pPr/>
              <a:t>43</a:t>
            </a:fld>
            <a:endParaRPr lang="en-US" dirty="0"/>
          </a:p>
        </p:txBody>
      </p:sp>
      <p:sp>
        <p:nvSpPr>
          <p:cNvPr id="1731586" name="Rectangle 2"/>
          <p:cNvSpPr>
            <a:spLocks noGrp="1" noRot="1" noChangeAspect="1" noChangeArrowheads="1" noTextEdit="1"/>
          </p:cNvSpPr>
          <p:nvPr>
            <p:ph type="sldImg"/>
          </p:nvPr>
        </p:nvSpPr>
        <p:spPr>
          <a:ln/>
        </p:spPr>
      </p:sp>
      <p:sp>
        <p:nvSpPr>
          <p:cNvPr id="1731587" name="Rectangle 3"/>
          <p:cNvSpPr>
            <a:spLocks noGrp="1" noChangeArrowheads="1"/>
          </p:cNvSpPr>
          <p:nvPr>
            <p:ph type="body" idx="1"/>
          </p:nvPr>
        </p:nvSpPr>
        <p:spPr/>
        <p:txBody>
          <a:bodyPr>
            <a:normAutofit/>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solidFill>
                  <a:prstClr val="black"/>
                </a:solidFill>
              </a:rPr>
              <a:pPr/>
              <a:t>5</a:t>
            </a:fld>
            <a:endParaRPr lang="en-US" dirty="0" smtClean="0">
              <a:solidFill>
                <a:prstClr val="black"/>
              </a:solidFill>
            </a:endParaRPr>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6</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a:buFont typeface="+mj-lt"/>
              <a:buAutoNum type="arabicPeriod"/>
            </a:pP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7</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8</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indent="-228600" eaLnBrk="1" hangingPunct="1"/>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8"/>
          <p:cNvSpPr>
            <a:spLocks noGrp="1" noChangeArrowheads="1"/>
          </p:cNvSpPr>
          <p:nvPr>
            <p:ph type="sldNum" sz="quarter" idx="5"/>
          </p:nvPr>
        </p:nvSpPr>
        <p:spPr>
          <a:noFill/>
        </p:spPr>
        <p:txBody>
          <a:bodyPr/>
          <a:lstStyle/>
          <a:p>
            <a:fld id="{E09025F3-1EB2-4A25-9A6E-46BD350F2D52}" type="slidenum">
              <a:rPr lang="en-US" smtClean="0"/>
              <a:pPr/>
              <a:t>9</a:t>
            </a:fld>
            <a:endParaRPr lang="en-US" dirty="0" smtClean="0"/>
          </a:p>
        </p:txBody>
      </p:sp>
      <p:sp>
        <p:nvSpPr>
          <p:cNvPr id="26627" name="Rectangle 2"/>
          <p:cNvSpPr>
            <a:spLocks noGrp="1" noRot="1" noChangeAspect="1" noChangeArrowheads="1" noTextEdit="1"/>
          </p:cNvSpPr>
          <p:nvPr>
            <p:ph type="sldImg"/>
          </p:nvPr>
        </p:nvSpPr>
        <p:spPr>
          <a:xfrm>
            <a:off x="1408113" y="254000"/>
            <a:ext cx="4065587" cy="3048000"/>
          </a:xfrm>
          <a:ln/>
        </p:spPr>
      </p:sp>
      <p:sp>
        <p:nvSpPr>
          <p:cNvPr id="26628" name="Rectangle 3"/>
          <p:cNvSpPr>
            <a:spLocks noGrp="1" noChangeArrowheads="1"/>
          </p:cNvSpPr>
          <p:nvPr>
            <p:ph type="body" idx="1"/>
          </p:nvPr>
        </p:nvSpPr>
        <p:spPr>
          <a:xfrm>
            <a:off x="293114" y="4129088"/>
            <a:ext cx="6346561" cy="4908550"/>
          </a:xfrm>
          <a:noFill/>
          <a:ln/>
        </p:spPr>
        <p:txBody>
          <a:bodyPr/>
          <a:lstStyle/>
          <a:p>
            <a:pPr marL="228600" marR="0" indent="-228600" algn="l" defTabSz="914400" rtl="0" eaLnBrk="1" fontAlgn="base" latinLnBrk="0" hangingPunct="1">
              <a:lnSpc>
                <a:spcPct val="100000"/>
              </a:lnSpc>
              <a:spcBef>
                <a:spcPct val="30000"/>
              </a:spcBef>
              <a:spcAft>
                <a:spcPct val="0"/>
              </a:spcAft>
              <a:buClrTx/>
              <a:buSzTx/>
              <a:buFontTx/>
              <a:buNone/>
              <a:tabLst/>
              <a:defRPr/>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3900" y="304800"/>
            <a:ext cx="1874838"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447800" y="304800"/>
            <a:ext cx="54737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447800" y="304800"/>
            <a:ext cx="744855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447800" y="1752600"/>
            <a:ext cx="7500938" cy="4343400"/>
          </a:xfrm>
        </p:spPr>
        <p:txBody>
          <a:bodyPr/>
          <a:lstStyle/>
          <a:p>
            <a:pPr lvl="0"/>
            <a:endParaRPr lang="en-US" noProof="0" dirty="0" smtClean="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447800" y="1752600"/>
            <a:ext cx="3673475"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3675" y="1752600"/>
            <a:ext cx="3675063"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0"/>
                <a:invGamma/>
              </a:schemeClr>
            </a:gs>
            <a:gs pos="100000">
              <a:schemeClr val="bg1"/>
            </a:gs>
          </a:gsLst>
          <a:lin ang="5400000" scaled="1"/>
        </a:gra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body" idx="1"/>
          </p:nvPr>
        </p:nvSpPr>
        <p:spPr bwMode="auto">
          <a:xfrm>
            <a:off x="1447800" y="1752600"/>
            <a:ext cx="7500938" cy="43434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Subtitles - Light yellow, bold, ital</a:t>
            </a:r>
          </a:p>
          <a:p>
            <a:pPr lvl="1"/>
            <a:r>
              <a:rPr lang="en-US" smtClean="0"/>
              <a:t>Click to edit Master text styles</a:t>
            </a:r>
          </a:p>
          <a:p>
            <a:pPr lvl="2"/>
            <a:r>
              <a:rPr lang="en-US" smtClean="0"/>
              <a:t>Second Level</a:t>
            </a:r>
          </a:p>
          <a:p>
            <a:pPr lvl="3"/>
            <a:r>
              <a:rPr lang="en-US" smtClean="0"/>
              <a:t>Third Level</a:t>
            </a:r>
          </a:p>
          <a:p>
            <a:pPr lvl="4"/>
            <a:r>
              <a:rPr lang="en-US" smtClean="0"/>
              <a:t>Fourth Level</a:t>
            </a:r>
          </a:p>
        </p:txBody>
      </p:sp>
      <p:sp>
        <p:nvSpPr>
          <p:cNvPr id="3075" name="Rectangle 3"/>
          <p:cNvSpPr>
            <a:spLocks noGrp="1" noChangeArrowheads="1"/>
          </p:cNvSpPr>
          <p:nvPr>
            <p:ph type="title"/>
          </p:nvPr>
        </p:nvSpPr>
        <p:spPr bwMode="auto">
          <a:xfrm>
            <a:off x="1447800" y="304800"/>
            <a:ext cx="744855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3076" name="Rectangle 4"/>
          <p:cNvSpPr>
            <a:spLocks noChangeArrowheads="1"/>
          </p:cNvSpPr>
          <p:nvPr/>
        </p:nvSpPr>
        <p:spPr bwMode="auto">
          <a:xfrm>
            <a:off x="0" y="0"/>
            <a:ext cx="1085850" cy="6845300"/>
          </a:xfrm>
          <a:prstGeom prst="rect">
            <a:avLst/>
          </a:prstGeom>
          <a:gradFill rotWithShape="0">
            <a:gsLst>
              <a:gs pos="0">
                <a:srgbClr val="114FFB">
                  <a:gamma/>
                  <a:shade val="20000"/>
                  <a:invGamma/>
                </a:srgbClr>
              </a:gs>
              <a:gs pos="100000">
                <a:srgbClr val="114FFB"/>
              </a:gs>
            </a:gsLst>
            <a:lin ang="0" scaled="1"/>
          </a:gradFill>
          <a:ln w="12700">
            <a:noFill/>
            <a:miter lim="800000"/>
            <a:headEnd/>
            <a:tailEnd/>
          </a:ln>
          <a:effectLst/>
        </p:spPr>
        <p:txBody>
          <a:bodyPr wrap="none" anchor="ctr"/>
          <a:lstStyle/>
          <a:p>
            <a:pPr>
              <a:defRPr/>
            </a:pPr>
            <a:endParaRPr lang="en-US" dirty="0">
              <a:latin typeface="Arial Super" charset="0"/>
            </a:endParaRPr>
          </a:p>
        </p:txBody>
      </p:sp>
      <p:sp>
        <p:nvSpPr>
          <p:cNvPr id="3077" name="Rectangle 5"/>
          <p:cNvSpPr>
            <a:spLocks noChangeArrowheads="1"/>
          </p:cNvSpPr>
          <p:nvPr/>
        </p:nvSpPr>
        <p:spPr bwMode="auto">
          <a:xfrm>
            <a:off x="381000" y="381000"/>
            <a:ext cx="914400" cy="968375"/>
          </a:xfrm>
          <a:prstGeom prst="rect">
            <a:avLst/>
          </a:prstGeom>
          <a:noFill/>
          <a:ln w="12700">
            <a:noFill/>
            <a:miter lim="800000"/>
            <a:headEnd/>
            <a:tailEnd/>
          </a:ln>
          <a:effectLst>
            <a:outerShdw dist="35921" dir="8100000" algn="ctr" rotWithShape="0">
              <a:schemeClr val="bg2"/>
            </a:outerShdw>
          </a:effectLst>
        </p:spPr>
        <p:txBody>
          <a:bodyPr wrap="none" anchor="ctr"/>
          <a:lstStyle/>
          <a:p>
            <a:pPr>
              <a:defRPr/>
            </a:pPr>
            <a:endParaRPr lang="en-US" dirty="0">
              <a:latin typeface="Arial Super" charset="0"/>
            </a:endParaRPr>
          </a:p>
        </p:txBody>
      </p:sp>
      <p:sp>
        <p:nvSpPr>
          <p:cNvPr id="3078" name="Rectangle 6"/>
          <p:cNvSpPr>
            <a:spLocks noChangeArrowheads="1"/>
          </p:cNvSpPr>
          <p:nvPr/>
        </p:nvSpPr>
        <p:spPr bwMode="auto">
          <a:xfrm>
            <a:off x="7439025" y="6532563"/>
            <a:ext cx="1549400" cy="241300"/>
          </a:xfrm>
          <a:prstGeom prst="rect">
            <a:avLst/>
          </a:prstGeom>
          <a:noFill/>
          <a:ln w="12700">
            <a:noFill/>
            <a:miter lim="800000"/>
            <a:headEnd/>
            <a:tailEnd/>
          </a:ln>
          <a:effectLst/>
        </p:spPr>
        <p:txBody>
          <a:bodyPr lIns="90488" tIns="44450" rIns="90488" bIns="44450">
            <a:spAutoFit/>
          </a:bodyPr>
          <a:lstStyle/>
          <a:p>
            <a:pPr algn="r">
              <a:defRPr/>
            </a:pPr>
            <a:fld id="{9223CE42-4AE9-4475-A35F-81AC512DA488}" type="slidenum">
              <a:rPr lang="en-US" sz="1000" b="0">
                <a:solidFill>
                  <a:schemeClr val="bg1"/>
                </a:solidFill>
                <a:latin typeface="Times New Roman" pitchFamily="18" charset="0"/>
              </a:rPr>
              <a:pPr algn="r">
                <a:defRPr/>
              </a:pPr>
              <a:t>‹#›</a:t>
            </a:fld>
            <a:endParaRPr lang="en-US" sz="1000" b="0" dirty="0">
              <a:solidFill>
                <a:schemeClr val="bg1"/>
              </a:solidFill>
              <a:latin typeface="Times New Roman" pitchFamily="18" charset="0"/>
            </a:endParaRPr>
          </a:p>
        </p:txBody>
      </p:sp>
      <p:sp>
        <p:nvSpPr>
          <p:cNvPr id="3079" name="Rectangle 7"/>
          <p:cNvSpPr>
            <a:spLocks noChangeArrowheads="1"/>
          </p:cNvSpPr>
          <p:nvPr/>
        </p:nvSpPr>
        <p:spPr bwMode="auto">
          <a:xfrm>
            <a:off x="1428750" y="1465263"/>
            <a:ext cx="7620000" cy="63500"/>
          </a:xfrm>
          <a:prstGeom prst="rect">
            <a:avLst/>
          </a:prstGeom>
          <a:solidFill>
            <a:srgbClr val="2F93DE"/>
          </a:solidFill>
          <a:ln w="12700">
            <a:noFill/>
            <a:miter lim="800000"/>
            <a:headEnd/>
            <a:tailEnd/>
          </a:ln>
          <a:effectLst/>
        </p:spPr>
        <p:txBody>
          <a:bodyPr wrap="none" anchor="ctr"/>
          <a:lstStyle/>
          <a:p>
            <a:pPr>
              <a:defRPr/>
            </a:pPr>
            <a:endParaRPr lang="en-US" dirty="0">
              <a:latin typeface="Arial Super" charset="0"/>
            </a:endParaRPr>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ransition/>
  <p:txStyles>
    <p:titleStyle>
      <a:lvl1pPr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2pPr>
      <a:lvl3pPr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3pPr>
      <a:lvl4pPr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4pPr>
      <a:lvl5pPr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5pPr>
      <a:lvl6pPr marL="457200"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6pPr>
      <a:lvl7pPr marL="914400"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7pPr>
      <a:lvl8pPr marL="1371600"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8pPr>
      <a:lvl9pPr marL="1828800" algn="l" rtl="0" eaLnBrk="0" fontAlgn="base" hangingPunct="0">
        <a:spcBef>
          <a:spcPct val="0"/>
        </a:spcBef>
        <a:spcAft>
          <a:spcPct val="0"/>
        </a:spcAft>
        <a:defRPr sz="4000" b="1">
          <a:solidFill>
            <a:srgbClr val="FFFF99"/>
          </a:solidFill>
          <a:effectLst>
            <a:outerShdw blurRad="38100" dist="38100" dir="2700000" algn="tl">
              <a:srgbClr val="000000"/>
            </a:outerShdw>
          </a:effectLst>
          <a:latin typeface="Times New Roman" pitchFamily="18" charset="0"/>
        </a:defRPr>
      </a:lvl9pPr>
    </p:titleStyle>
    <p:bodyStyle>
      <a:lvl1pPr marL="342900" indent="-342900" algn="l" rtl="0" eaLnBrk="0" fontAlgn="base" hangingPunct="0">
        <a:spcBef>
          <a:spcPct val="20000"/>
        </a:spcBef>
        <a:spcAft>
          <a:spcPct val="0"/>
        </a:spcAft>
        <a:defRPr sz="2400" b="1">
          <a:solidFill>
            <a:schemeClr val="tx1"/>
          </a:solidFill>
          <a:effectLst>
            <a:outerShdw blurRad="38100" dist="38100" dir="2700000" algn="tl">
              <a:srgbClr val="000000"/>
            </a:outerShdw>
          </a:effectLst>
          <a:latin typeface="+mn-lt"/>
          <a:ea typeface="+mn-ea"/>
          <a:cs typeface="+mn-cs"/>
        </a:defRPr>
      </a:lvl1pPr>
      <a:lvl2pPr marL="404813" indent="-290513" algn="l" rtl="0" eaLnBrk="0" fontAlgn="base" hangingPunct="0">
        <a:spcBef>
          <a:spcPct val="40000"/>
        </a:spcBef>
        <a:spcAft>
          <a:spcPct val="0"/>
        </a:spcAft>
        <a:buClr>
          <a:srgbClr val="11FFD0"/>
        </a:buClr>
        <a:buSzPct val="95000"/>
        <a:buFont typeface="Monotype Sorts"/>
        <a:buChar char="v"/>
        <a:defRPr sz="2400" b="1">
          <a:solidFill>
            <a:schemeClr val="tx1"/>
          </a:solidFill>
          <a:effectLst>
            <a:outerShdw blurRad="38100" dist="38100" dir="2700000" algn="tl">
              <a:srgbClr val="000000"/>
            </a:outerShdw>
          </a:effectLst>
          <a:latin typeface="+mn-lt"/>
        </a:defRPr>
      </a:lvl2pPr>
      <a:lvl3pPr marL="809625" indent="-290513" algn="l" rtl="0" eaLnBrk="0" fontAlgn="base" hangingPunct="0">
        <a:spcBef>
          <a:spcPct val="40000"/>
        </a:spcBef>
        <a:spcAft>
          <a:spcPct val="0"/>
        </a:spcAft>
        <a:buClr>
          <a:srgbClr val="11FFD0"/>
        </a:buClr>
        <a:buSzPct val="80000"/>
        <a:buFont typeface="Monotype Sorts"/>
        <a:buChar char="u"/>
        <a:defRPr sz="2000" b="1">
          <a:solidFill>
            <a:schemeClr val="tx1"/>
          </a:solidFill>
          <a:effectLst>
            <a:outerShdw blurRad="38100" dist="38100" dir="2700000" algn="tl">
              <a:srgbClr val="000000"/>
            </a:outerShdw>
          </a:effectLst>
          <a:latin typeface="+mn-lt"/>
        </a:defRPr>
      </a:lvl3pPr>
      <a:lvl4pPr marL="1143000" indent="-219075" algn="l" rtl="0" eaLnBrk="0" fontAlgn="base" hangingPunct="0">
        <a:spcBef>
          <a:spcPct val="40000"/>
        </a:spcBef>
        <a:spcAft>
          <a:spcPct val="0"/>
        </a:spcAft>
        <a:buClr>
          <a:srgbClr val="11FFD0"/>
        </a:buClr>
        <a:buSzPct val="65000"/>
        <a:buFont typeface="Monotype Sorts"/>
        <a:buChar char="l"/>
        <a:defRPr sz="2000" b="1">
          <a:solidFill>
            <a:schemeClr val="tx1"/>
          </a:solidFill>
          <a:effectLst>
            <a:outerShdw blurRad="38100" dist="38100" dir="2700000" algn="tl">
              <a:srgbClr val="000000"/>
            </a:outerShdw>
          </a:effectLst>
          <a:latin typeface="+mn-lt"/>
        </a:defRPr>
      </a:lvl4pPr>
      <a:lvl5pPr marL="1476375" indent="-219075" algn="l" rtl="0" eaLnBrk="0" fontAlgn="base" hangingPunct="0">
        <a:spcBef>
          <a:spcPct val="40000"/>
        </a:spcBef>
        <a:spcAft>
          <a:spcPct val="0"/>
        </a:spcAft>
        <a:buClr>
          <a:schemeClr val="tx2"/>
        </a:buClr>
        <a:buSzPct val="50000"/>
        <a:buFont typeface="Monotype Sorts"/>
        <a:buChar char="n"/>
        <a:defRPr sz="2000" b="1">
          <a:solidFill>
            <a:schemeClr val="tx1"/>
          </a:solidFill>
          <a:effectLst>
            <a:outerShdw blurRad="38100" dist="38100" dir="2700000" algn="tl">
              <a:srgbClr val="000000"/>
            </a:outerShdw>
          </a:effectLst>
          <a:latin typeface="+mn-lt"/>
        </a:defRPr>
      </a:lvl5pPr>
      <a:lvl6pPr marL="1933575" indent="-219075" algn="l" rtl="0" eaLnBrk="0" fontAlgn="base" hangingPunct="0">
        <a:spcBef>
          <a:spcPct val="40000"/>
        </a:spcBef>
        <a:spcAft>
          <a:spcPct val="0"/>
        </a:spcAft>
        <a:buClr>
          <a:schemeClr val="tx2"/>
        </a:buClr>
        <a:buSzPct val="50000"/>
        <a:buFont typeface="Monotype Sorts" pitchFamily="2" charset="2"/>
        <a:buChar char="n"/>
        <a:defRPr sz="2000" b="1">
          <a:solidFill>
            <a:schemeClr val="tx1"/>
          </a:solidFill>
          <a:effectLst>
            <a:outerShdw blurRad="38100" dist="38100" dir="2700000" algn="tl">
              <a:srgbClr val="000000"/>
            </a:outerShdw>
          </a:effectLst>
          <a:latin typeface="+mn-lt"/>
        </a:defRPr>
      </a:lvl6pPr>
      <a:lvl7pPr marL="2390775" indent="-219075" algn="l" rtl="0" eaLnBrk="0" fontAlgn="base" hangingPunct="0">
        <a:spcBef>
          <a:spcPct val="40000"/>
        </a:spcBef>
        <a:spcAft>
          <a:spcPct val="0"/>
        </a:spcAft>
        <a:buClr>
          <a:schemeClr val="tx2"/>
        </a:buClr>
        <a:buSzPct val="50000"/>
        <a:buFont typeface="Monotype Sorts" pitchFamily="2" charset="2"/>
        <a:buChar char="n"/>
        <a:defRPr sz="2000" b="1">
          <a:solidFill>
            <a:schemeClr val="tx1"/>
          </a:solidFill>
          <a:effectLst>
            <a:outerShdw blurRad="38100" dist="38100" dir="2700000" algn="tl">
              <a:srgbClr val="000000"/>
            </a:outerShdw>
          </a:effectLst>
          <a:latin typeface="+mn-lt"/>
        </a:defRPr>
      </a:lvl7pPr>
      <a:lvl8pPr marL="2847975" indent="-219075" algn="l" rtl="0" eaLnBrk="0" fontAlgn="base" hangingPunct="0">
        <a:spcBef>
          <a:spcPct val="40000"/>
        </a:spcBef>
        <a:spcAft>
          <a:spcPct val="0"/>
        </a:spcAft>
        <a:buClr>
          <a:schemeClr val="tx2"/>
        </a:buClr>
        <a:buSzPct val="50000"/>
        <a:buFont typeface="Monotype Sorts" pitchFamily="2" charset="2"/>
        <a:buChar char="n"/>
        <a:defRPr sz="2000" b="1">
          <a:solidFill>
            <a:schemeClr val="tx1"/>
          </a:solidFill>
          <a:effectLst>
            <a:outerShdw blurRad="38100" dist="38100" dir="2700000" algn="tl">
              <a:srgbClr val="000000"/>
            </a:outerShdw>
          </a:effectLst>
          <a:latin typeface="+mn-lt"/>
        </a:defRPr>
      </a:lvl8pPr>
      <a:lvl9pPr marL="3305175" indent="-219075" algn="l" rtl="0" eaLnBrk="0" fontAlgn="base" hangingPunct="0">
        <a:spcBef>
          <a:spcPct val="40000"/>
        </a:spcBef>
        <a:spcAft>
          <a:spcPct val="0"/>
        </a:spcAft>
        <a:buClr>
          <a:schemeClr val="tx2"/>
        </a:buClr>
        <a:buSzPct val="50000"/>
        <a:buFont typeface="Monotype Sorts" pitchFamily="2" charset="2"/>
        <a:buChar char="n"/>
        <a:defRPr sz="2000" b="1">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www.sec.gov/spotlight/disclosure-effectiveness.shtml" TargetMode="External"/><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a:xfrm>
            <a:off x="457200" y="2133601"/>
            <a:ext cx="8229600" cy="2438400"/>
          </a:xfrm>
        </p:spPr>
        <p:txBody>
          <a:bodyPr/>
          <a:lstStyle/>
          <a:p>
            <a:pPr eaLnBrk="1" hangingPunct="1"/>
            <a:r>
              <a:rPr lang="en-US" altLang="en-US" sz="3200" dirty="0" smtClean="0">
                <a:solidFill>
                  <a:srgbClr val="FBC035"/>
                </a:solidFill>
              </a:rPr>
              <a:t>University of Texas - Arlington</a:t>
            </a:r>
            <a:br>
              <a:rPr lang="en-US" altLang="en-US" sz="3200" dirty="0" smtClean="0">
                <a:solidFill>
                  <a:srgbClr val="FBC035"/>
                </a:solidFill>
              </a:rPr>
            </a:br>
            <a:r>
              <a:rPr lang="en-US" altLang="en-US" sz="3200" dirty="0" smtClean="0">
                <a:solidFill>
                  <a:srgbClr val="FBC035"/>
                </a:solidFill>
              </a:rPr>
              <a:t>Fourth Annual Alumni CPE Event</a:t>
            </a:r>
            <a:br>
              <a:rPr lang="en-US" altLang="en-US" sz="3200" dirty="0" smtClean="0">
                <a:solidFill>
                  <a:srgbClr val="FBC035"/>
                </a:solidFill>
              </a:rPr>
            </a:br>
            <a:r>
              <a:rPr lang="en-US" altLang="en-US" sz="3200" dirty="0" smtClean="0">
                <a:solidFill>
                  <a:srgbClr val="FBC035"/>
                </a:solidFill>
              </a:rPr>
              <a:t>Overview of the SEC and Current Priorities</a:t>
            </a:r>
            <a:r>
              <a:rPr lang="en-US" altLang="en-US" dirty="0" smtClean="0">
                <a:solidFill>
                  <a:srgbClr val="FBC035"/>
                </a:solidFill>
              </a:rPr>
              <a:t/>
            </a:r>
            <a:br>
              <a:rPr lang="en-US" altLang="en-US" dirty="0" smtClean="0">
                <a:solidFill>
                  <a:srgbClr val="FBC035"/>
                </a:solidFill>
              </a:rPr>
            </a:br>
            <a:r>
              <a:rPr lang="en-US" altLang="en-US" dirty="0" smtClean="0">
                <a:solidFill>
                  <a:srgbClr val="FBC035"/>
                </a:solidFill>
              </a:rPr>
              <a:t/>
            </a:r>
            <a:br>
              <a:rPr lang="en-US" altLang="en-US" dirty="0" smtClean="0">
                <a:solidFill>
                  <a:srgbClr val="FBC035"/>
                </a:solidFill>
              </a:rPr>
            </a:br>
            <a:r>
              <a:rPr lang="en-US" altLang="en-US" sz="2400" dirty="0" smtClean="0">
                <a:solidFill>
                  <a:srgbClr val="FBC035"/>
                </a:solidFill>
              </a:rPr>
              <a:t>August 13, 2014</a:t>
            </a:r>
          </a:p>
        </p:txBody>
      </p:sp>
      <p:sp>
        <p:nvSpPr>
          <p:cNvPr id="4099" name="Subtitle 2"/>
          <p:cNvSpPr>
            <a:spLocks noGrp="1"/>
          </p:cNvSpPr>
          <p:nvPr>
            <p:ph type="subTitle" idx="1"/>
          </p:nvPr>
        </p:nvSpPr>
        <p:spPr>
          <a:xfrm>
            <a:off x="2514600" y="4953000"/>
            <a:ext cx="6400800" cy="1371600"/>
          </a:xfrm>
        </p:spPr>
        <p:txBody>
          <a:bodyPr/>
          <a:lstStyle/>
          <a:p>
            <a:pPr eaLnBrk="1" hangingPunct="1">
              <a:lnSpc>
                <a:spcPct val="80000"/>
              </a:lnSpc>
            </a:pPr>
            <a:r>
              <a:rPr lang="en-US" altLang="en-US" sz="2200" b="1" dirty="0" smtClean="0">
                <a:solidFill>
                  <a:schemeClr val="bg1"/>
                </a:solidFill>
                <a:latin typeface="Calibri" panose="020F0502020204030204" pitchFamily="34" charset="0"/>
                <a:cs typeface="Calibri" panose="020F0502020204030204" pitchFamily="34" charset="0"/>
              </a:rPr>
              <a:t>Carlton Tartar </a:t>
            </a:r>
          </a:p>
          <a:p>
            <a:pPr eaLnBrk="1" hangingPunct="1">
              <a:lnSpc>
                <a:spcPct val="80000"/>
              </a:lnSpc>
            </a:pPr>
            <a:r>
              <a:rPr lang="en-US" altLang="en-US" sz="2000" dirty="0" smtClean="0">
                <a:solidFill>
                  <a:schemeClr val="bg1"/>
                </a:solidFill>
                <a:latin typeface="Calibri" panose="020F0502020204030204" pitchFamily="34" charset="0"/>
                <a:cs typeface="Calibri" panose="020F0502020204030204" pitchFamily="34" charset="0"/>
              </a:rPr>
              <a:t>Associate Chief Accountant</a:t>
            </a:r>
          </a:p>
          <a:p>
            <a:pPr eaLnBrk="1" hangingPunct="1">
              <a:lnSpc>
                <a:spcPct val="80000"/>
              </a:lnSpc>
            </a:pPr>
            <a:r>
              <a:rPr lang="en-US" altLang="en-US" sz="2000" dirty="0" smtClean="0">
                <a:solidFill>
                  <a:schemeClr val="bg1"/>
                </a:solidFill>
                <a:latin typeface="Calibri" panose="020F0502020204030204" pitchFamily="34" charset="0"/>
                <a:cs typeface="Calibri" panose="020F0502020204030204" pitchFamily="34" charset="0"/>
              </a:rPr>
              <a:t>Office of the Chief Accountant</a:t>
            </a:r>
          </a:p>
          <a:p>
            <a:pPr eaLnBrk="1" hangingPunct="1">
              <a:lnSpc>
                <a:spcPct val="80000"/>
              </a:lnSpc>
            </a:pPr>
            <a:r>
              <a:rPr lang="en-US" altLang="en-US" sz="2000" dirty="0" smtClean="0">
                <a:solidFill>
                  <a:schemeClr val="bg1"/>
                </a:solidFill>
                <a:latin typeface="Calibri" panose="020F0502020204030204" pitchFamily="34" charset="0"/>
                <a:cs typeface="Calibri" panose="020F0502020204030204" pitchFamily="34" charset="0"/>
              </a:rPr>
              <a:t>U.S. Securities and Exchange Commission</a:t>
            </a:r>
          </a:p>
          <a:p>
            <a:pPr eaLnBrk="1" hangingPunct="1">
              <a:lnSpc>
                <a:spcPct val="80000"/>
              </a:lnSpc>
            </a:pPr>
            <a:endParaRPr lang="en-US" altLang="en-US" sz="2000" dirty="0" smtClean="0">
              <a:solidFill>
                <a:srgbClr val="898989"/>
              </a:solidFill>
            </a:endParaRPr>
          </a:p>
        </p:txBody>
      </p:sp>
      <p:pic>
        <p:nvPicPr>
          <p:cNvPr id="5" name="Picture 2" descr="C:\Users\WigginsJ\Pictures\global-banner-seal.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42900"/>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61603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609600"/>
            <a:ext cx="8001000" cy="533400"/>
          </a:xfrm>
        </p:spPr>
        <p:txBody>
          <a:bodyPr/>
          <a:lstStyle/>
          <a:p>
            <a:pPr eaLnBrk="1" hangingPunct="1">
              <a:defRPr/>
            </a:pPr>
            <a:r>
              <a:rPr lang="en-US" dirty="0" smtClean="0">
                <a:latin typeface="+mn-lt"/>
              </a:rPr>
              <a:t>Commissioners meet to…</a:t>
            </a:r>
          </a:p>
        </p:txBody>
      </p:sp>
      <p:sp>
        <p:nvSpPr>
          <p:cNvPr id="3075" name="Rectangle 3"/>
          <p:cNvSpPr>
            <a:spLocks noGrp="1" noChangeArrowheads="1"/>
          </p:cNvSpPr>
          <p:nvPr>
            <p:ph type="body" idx="1"/>
          </p:nvPr>
        </p:nvSpPr>
        <p:spPr>
          <a:xfrm>
            <a:off x="1371600" y="1698625"/>
            <a:ext cx="7772400" cy="5311775"/>
          </a:xfrm>
        </p:spPr>
        <p:txBody>
          <a:bodyPr/>
          <a:lstStyle/>
          <a:p>
            <a:pPr marL="465138" indent="-465138" eaLnBrk="1" hangingPunct="1">
              <a:spcAft>
                <a:spcPts val="600"/>
              </a:spcAft>
              <a:buClr>
                <a:srgbClr val="FFFF66"/>
              </a:buClr>
              <a:buFont typeface="Wingdings" pitchFamily="2" charset="2"/>
              <a:buChar char="v"/>
              <a:defRPr/>
            </a:pPr>
            <a:r>
              <a:rPr lang="en-US" sz="2800" dirty="0" smtClean="0"/>
              <a:t>Interpret federal securities laws</a:t>
            </a:r>
          </a:p>
          <a:p>
            <a:pPr marL="465138" indent="-465138" eaLnBrk="1" hangingPunct="1">
              <a:spcAft>
                <a:spcPts val="600"/>
              </a:spcAft>
              <a:buClr>
                <a:srgbClr val="FFFF66"/>
              </a:buClr>
              <a:buFont typeface="Wingdings" pitchFamily="2" charset="2"/>
              <a:buChar char="v"/>
              <a:defRPr/>
            </a:pPr>
            <a:r>
              <a:rPr lang="en-US" sz="2800" dirty="0" smtClean="0"/>
              <a:t>Propose </a:t>
            </a:r>
            <a:r>
              <a:rPr lang="en-US" sz="2800" dirty="0"/>
              <a:t>new rules to address changing market conditions</a:t>
            </a:r>
          </a:p>
          <a:p>
            <a:pPr marL="465138" indent="-465138" eaLnBrk="1" hangingPunct="1">
              <a:spcAft>
                <a:spcPts val="600"/>
              </a:spcAft>
              <a:buClr>
                <a:srgbClr val="FFFF66"/>
              </a:buClr>
              <a:buFont typeface="Wingdings" pitchFamily="2" charset="2"/>
              <a:buChar char="v"/>
              <a:defRPr/>
            </a:pPr>
            <a:r>
              <a:rPr lang="en-US" sz="2800" dirty="0" smtClean="0"/>
              <a:t>Amend existing rules</a:t>
            </a:r>
          </a:p>
          <a:p>
            <a:pPr marL="465138" indent="-465138" eaLnBrk="1" hangingPunct="1">
              <a:spcAft>
                <a:spcPts val="600"/>
              </a:spcAft>
              <a:buClr>
                <a:srgbClr val="FFFF66"/>
              </a:buClr>
              <a:buFont typeface="Wingdings" pitchFamily="2" charset="2"/>
              <a:buChar char="v"/>
              <a:defRPr/>
            </a:pPr>
            <a:r>
              <a:rPr lang="en-US" sz="2800" dirty="0" smtClean="0"/>
              <a:t>Enforce rules and laws</a:t>
            </a: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140918953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71600" y="533400"/>
            <a:ext cx="8001000" cy="533400"/>
          </a:xfrm>
        </p:spPr>
        <p:txBody>
          <a:bodyPr/>
          <a:lstStyle/>
          <a:p>
            <a:pPr eaLnBrk="1" hangingPunct="1">
              <a:defRPr/>
            </a:pPr>
            <a:r>
              <a:rPr lang="en-US" dirty="0" smtClean="0">
                <a:latin typeface="+mn-lt"/>
              </a:rPr>
              <a:t>Key Activities of the SEC</a:t>
            </a:r>
          </a:p>
        </p:txBody>
      </p:sp>
      <p:sp>
        <p:nvSpPr>
          <p:cNvPr id="3075" name="Rectangle 3"/>
          <p:cNvSpPr>
            <a:spLocks noGrp="1" noChangeArrowheads="1"/>
          </p:cNvSpPr>
          <p:nvPr>
            <p:ph type="body" idx="1"/>
          </p:nvPr>
        </p:nvSpPr>
        <p:spPr>
          <a:xfrm>
            <a:off x="1371600" y="1752600"/>
            <a:ext cx="7772400" cy="5311775"/>
          </a:xfrm>
        </p:spPr>
        <p:txBody>
          <a:bodyPr/>
          <a:lstStyle/>
          <a:p>
            <a:pPr marL="465138" indent="-465138" eaLnBrk="1" hangingPunct="1">
              <a:spcAft>
                <a:spcPts val="600"/>
              </a:spcAft>
              <a:buClr>
                <a:srgbClr val="FFFF66"/>
              </a:buClr>
              <a:buFont typeface="Wingdings" pitchFamily="2" charset="2"/>
              <a:buChar char="v"/>
              <a:defRPr/>
            </a:pPr>
            <a:r>
              <a:rPr lang="en-US" sz="2800" dirty="0" smtClean="0"/>
              <a:t>Writes rules and regulations that govern securities industry</a:t>
            </a:r>
          </a:p>
          <a:p>
            <a:pPr marL="465138" indent="-465138" eaLnBrk="1" hangingPunct="1">
              <a:spcAft>
                <a:spcPts val="600"/>
              </a:spcAft>
              <a:buClr>
                <a:srgbClr val="FFFF66"/>
              </a:buClr>
              <a:buFont typeface="Wingdings" pitchFamily="2" charset="2"/>
              <a:buChar char="v"/>
              <a:defRPr/>
            </a:pPr>
            <a:r>
              <a:rPr lang="en-US" sz="2800" dirty="0" smtClean="0"/>
              <a:t>Requires public companies to</a:t>
            </a:r>
          </a:p>
          <a:p>
            <a:pPr marL="931863" lvl="2" indent="-465138" eaLnBrk="1" hangingPunct="1">
              <a:spcAft>
                <a:spcPts val="600"/>
              </a:spcAft>
              <a:buClr>
                <a:srgbClr val="FFFF66"/>
              </a:buClr>
              <a:buFont typeface="Wingdings" panose="05000000000000000000" pitchFamily="2" charset="2"/>
              <a:buChar char="Ø"/>
              <a:defRPr/>
            </a:pPr>
            <a:r>
              <a:rPr lang="en-US" sz="2400" dirty="0" smtClean="0"/>
              <a:t>Register public offerings of securities</a:t>
            </a:r>
          </a:p>
          <a:p>
            <a:pPr marL="931863" lvl="2" indent="-465138" eaLnBrk="1" hangingPunct="1">
              <a:spcAft>
                <a:spcPts val="600"/>
              </a:spcAft>
              <a:buClr>
                <a:srgbClr val="FFFF66"/>
              </a:buClr>
              <a:buFont typeface="Wingdings" panose="05000000000000000000" pitchFamily="2" charset="2"/>
              <a:buChar char="Ø"/>
              <a:defRPr/>
            </a:pPr>
            <a:r>
              <a:rPr lang="en-US" sz="2400" dirty="0" smtClean="0"/>
              <a:t>Disclose financial &amp; company information</a:t>
            </a:r>
          </a:p>
          <a:p>
            <a:pPr marL="465138" indent="-465138" eaLnBrk="1" hangingPunct="1">
              <a:spcAft>
                <a:spcPts val="600"/>
              </a:spcAft>
              <a:buClr>
                <a:srgbClr val="FFFF66"/>
              </a:buClr>
              <a:buFont typeface="Wingdings" pitchFamily="2" charset="2"/>
              <a:buChar char="v"/>
              <a:defRPr/>
            </a:pPr>
            <a:r>
              <a:rPr lang="en-US" sz="2800" dirty="0" smtClean="0"/>
              <a:t>Conducts regulatory oversight of key participants in securities industry</a:t>
            </a: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3119787376"/>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533400"/>
            <a:ext cx="8001000" cy="533400"/>
          </a:xfrm>
        </p:spPr>
        <p:txBody>
          <a:bodyPr/>
          <a:lstStyle/>
          <a:p>
            <a:pPr eaLnBrk="1" hangingPunct="1">
              <a:defRPr/>
            </a:pPr>
            <a:r>
              <a:rPr lang="en-US" dirty="0" smtClean="0">
                <a:latin typeface="+mn-lt"/>
              </a:rPr>
              <a:t>Key Activities of the SEC, cont.</a:t>
            </a:r>
          </a:p>
        </p:txBody>
      </p:sp>
      <p:sp>
        <p:nvSpPr>
          <p:cNvPr id="3075" name="Rectangle 3"/>
          <p:cNvSpPr>
            <a:spLocks noGrp="1" noChangeArrowheads="1"/>
          </p:cNvSpPr>
          <p:nvPr>
            <p:ph type="body" idx="1"/>
          </p:nvPr>
        </p:nvSpPr>
        <p:spPr>
          <a:xfrm>
            <a:off x="1371600" y="1752600"/>
            <a:ext cx="7772400" cy="5311775"/>
          </a:xfrm>
        </p:spPr>
        <p:txBody>
          <a:bodyPr/>
          <a:lstStyle/>
          <a:p>
            <a:pPr marL="465138" indent="-465138" eaLnBrk="1" hangingPunct="1">
              <a:spcAft>
                <a:spcPts val="600"/>
              </a:spcAft>
              <a:buClr>
                <a:srgbClr val="FFFF66"/>
              </a:buClr>
              <a:buFont typeface="Wingdings" pitchFamily="2" charset="2"/>
              <a:buChar char="v"/>
              <a:defRPr/>
            </a:pPr>
            <a:r>
              <a:rPr lang="en-US" sz="2800" dirty="0" smtClean="0"/>
              <a:t>Takes civil enforcement actions</a:t>
            </a:r>
          </a:p>
          <a:p>
            <a:pPr marL="465138" indent="-465138" eaLnBrk="1" hangingPunct="1">
              <a:spcAft>
                <a:spcPts val="600"/>
              </a:spcAft>
              <a:buClr>
                <a:srgbClr val="FFFF66"/>
              </a:buClr>
              <a:buFont typeface="Wingdings" pitchFamily="2" charset="2"/>
              <a:buChar char="v"/>
              <a:defRPr/>
            </a:pPr>
            <a:r>
              <a:rPr lang="en-US" sz="2800" dirty="0" smtClean="0"/>
              <a:t>Provides facts about registrants</a:t>
            </a:r>
          </a:p>
          <a:p>
            <a:pPr marL="931863" lvl="2" indent="-465138" eaLnBrk="1" hangingPunct="1">
              <a:spcAft>
                <a:spcPts val="600"/>
              </a:spcAft>
              <a:buClr>
                <a:srgbClr val="FFFF66"/>
              </a:buClr>
              <a:buFont typeface="Wingdings" panose="05000000000000000000" pitchFamily="2" charset="2"/>
              <a:buChar char="Ø"/>
              <a:defRPr/>
            </a:pPr>
            <a:r>
              <a:rPr lang="en-US" sz="2400" dirty="0" smtClean="0"/>
              <a:t>Educational information on the Internet</a:t>
            </a:r>
          </a:p>
          <a:p>
            <a:pPr marL="931863" lvl="2" indent="-465138" eaLnBrk="1" hangingPunct="1">
              <a:spcAft>
                <a:spcPts val="600"/>
              </a:spcAft>
              <a:buClr>
                <a:srgbClr val="FFFF66"/>
              </a:buClr>
              <a:buFont typeface="Wingdings" panose="05000000000000000000" pitchFamily="2" charset="2"/>
              <a:buChar char="Ø"/>
              <a:defRPr/>
            </a:pPr>
            <a:r>
              <a:rPr lang="en-US" sz="2400" dirty="0" smtClean="0"/>
              <a:t>Documents filed through EDGAR</a:t>
            </a:r>
          </a:p>
          <a:p>
            <a:pPr marL="465138" indent="-465138" eaLnBrk="1" hangingPunct="1">
              <a:spcAft>
                <a:spcPts val="600"/>
              </a:spcAft>
              <a:buClr>
                <a:srgbClr val="FFFF66"/>
              </a:buClr>
              <a:buFont typeface="Wingdings" pitchFamily="2" charset="2"/>
              <a:buChar char="v"/>
              <a:defRPr/>
            </a:pPr>
            <a:r>
              <a:rPr lang="en-US" sz="2800" dirty="0" smtClean="0"/>
              <a:t>Works with other organizations</a:t>
            </a:r>
          </a:p>
          <a:p>
            <a:pPr marL="465138" indent="-465138" eaLnBrk="1" hangingPunct="1">
              <a:spcAft>
                <a:spcPts val="600"/>
              </a:spcAft>
              <a:buClr>
                <a:srgbClr val="FFFF66"/>
              </a:buClr>
              <a:buFont typeface="Wingdings" pitchFamily="2" charset="2"/>
              <a:buChar char="v"/>
              <a:defRPr/>
            </a:pPr>
            <a:r>
              <a:rPr lang="en-US" sz="2800" dirty="0" smtClean="0"/>
              <a:t>Conducts administrative proceedings</a:t>
            </a:r>
          </a:p>
          <a:p>
            <a:pPr marL="465138" indent="-465138" eaLnBrk="1" hangingPunct="1">
              <a:buClr>
                <a:srgbClr val="FFFF66"/>
              </a:buClr>
              <a:buFont typeface="Wingdings" pitchFamily="2" charset="2"/>
              <a:buChar char="v"/>
              <a:defRPr/>
            </a:pPr>
            <a:endParaRPr lang="en-US" dirty="0" smtClean="0"/>
          </a:p>
          <a:p>
            <a:pPr marL="465138" indent="-465138" eaLnBrk="1" hangingPunct="1">
              <a:buClr>
                <a:srgbClr val="FFFF66"/>
              </a:buClr>
              <a:defRPr/>
            </a:pPr>
            <a:endParaRPr lang="en-US" dirty="0" smtClean="0"/>
          </a:p>
          <a:p>
            <a:pPr marL="465138" indent="-465138" eaLnBrk="1" hangingPunct="1">
              <a:buClr>
                <a:srgbClr val="FFFF66"/>
              </a:buClr>
              <a:buFont typeface="Wingdings" pitchFamily="2" charset="2"/>
              <a:buChar char="v"/>
              <a:defRPr/>
            </a:pPr>
            <a:endParaRPr lang="en-US" dirty="0" smtClean="0"/>
          </a:p>
          <a:p>
            <a:pPr marL="465138" indent="-465138" eaLnBrk="1" hangingPunct="1">
              <a:buClr>
                <a:srgbClr val="FFFF66"/>
              </a:buClr>
              <a:defRPr/>
            </a:pPr>
            <a:endParaRPr lang="en-US" dirty="0" smtClean="0"/>
          </a:p>
          <a:p>
            <a:pPr marL="465138" indent="-465138" eaLnBrk="1" hangingPunct="1">
              <a:buClr>
                <a:srgbClr val="FFFF66"/>
              </a:buClr>
              <a:buFont typeface="Wingdings" pitchFamily="2" charset="2"/>
              <a:buChar char="v"/>
              <a:defRPr/>
            </a:pPr>
            <a:endParaRPr lang="en-US" dirty="0" smtClean="0"/>
          </a:p>
          <a:p>
            <a:pPr marL="465138" indent="-465138" eaLnBrk="1" hangingPunct="1">
              <a:buClr>
                <a:srgbClr val="FFFF66"/>
              </a:buClr>
              <a:defRPr/>
            </a:pPr>
            <a:endParaRPr lang="en-US" sz="2400" dirty="0" smtClean="0"/>
          </a:p>
          <a:p>
            <a:pPr marL="465138" indent="-465138" eaLnBrk="1" hangingPunct="1">
              <a:buClr>
                <a:srgbClr val="FFFF66"/>
              </a:buClr>
              <a:defRPr/>
            </a:pPr>
            <a:endParaRPr lang="en-US" sz="2400" dirty="0" smtClean="0"/>
          </a:p>
          <a:p>
            <a:pPr marL="465138" indent="-465138" eaLnBrk="1" hangingPunct="1">
              <a:buClr>
                <a:srgbClr val="FFFF66"/>
              </a:buClr>
              <a:buFont typeface="Wingdings" pitchFamily="2" charset="2"/>
              <a:buNone/>
              <a:defRPr/>
            </a:pPr>
            <a:endParaRPr lang="en-US" sz="2400" dirty="0" smtClean="0"/>
          </a:p>
          <a:p>
            <a:pPr marL="465138" indent="-465138" eaLnBrk="1" hangingPunct="1">
              <a:buClr>
                <a:srgbClr val="FFFF66"/>
              </a:buClr>
              <a:buFont typeface="Wingdings" pitchFamily="2" charset="2"/>
              <a:buNone/>
              <a:defRPr/>
            </a:pPr>
            <a:endParaRPr lang="en-US" sz="2400" dirty="0" smtClean="0"/>
          </a:p>
          <a:p>
            <a:pPr marL="465138" indent="-465138" eaLnBrk="1" hangingPunct="1">
              <a:buClr>
                <a:srgbClr val="FFFF66"/>
              </a:buClr>
              <a:buFont typeface="Wingdings" pitchFamily="2" charset="2"/>
              <a:buChar char="v"/>
              <a:defRPr/>
            </a:pPr>
            <a:endParaRPr lang="en-US" sz="2400" dirty="0" smtClean="0"/>
          </a:p>
          <a:p>
            <a:pPr marL="465138" indent="-465138" eaLnBrk="1" hangingPunct="1">
              <a:buClr>
                <a:srgbClr val="FFFF66"/>
              </a:buClr>
              <a:buFont typeface="Wingdings" pitchFamily="2" charset="2"/>
              <a:buChar char="v"/>
              <a:defRPr/>
            </a:pPr>
            <a:endParaRPr lang="en-US" sz="2400" dirty="0" smtClean="0"/>
          </a:p>
        </p:txBody>
      </p:sp>
    </p:spTree>
    <p:extLst>
      <p:ext uri="{BB962C8B-B14F-4D97-AF65-F5344CB8AC3E}">
        <p14:creationId xmlns:p14="http://schemas.microsoft.com/office/powerpoint/2010/main" val="1201064593"/>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609600"/>
            <a:ext cx="8001000" cy="533400"/>
          </a:xfrm>
        </p:spPr>
        <p:txBody>
          <a:bodyPr/>
          <a:lstStyle/>
          <a:p>
            <a:pPr eaLnBrk="1" hangingPunct="1">
              <a:defRPr/>
            </a:pPr>
            <a:r>
              <a:rPr lang="en-US" dirty="0" smtClean="0">
                <a:latin typeface="+mn-lt"/>
              </a:rPr>
              <a:t>SEC Structure</a:t>
            </a:r>
          </a:p>
        </p:txBody>
      </p:sp>
      <p:sp>
        <p:nvSpPr>
          <p:cNvPr id="3075" name="Rectangle 3"/>
          <p:cNvSpPr>
            <a:spLocks noGrp="1" noChangeArrowheads="1"/>
          </p:cNvSpPr>
          <p:nvPr>
            <p:ph type="body" idx="1"/>
          </p:nvPr>
        </p:nvSpPr>
        <p:spPr>
          <a:xfrm>
            <a:off x="1371600" y="1676400"/>
            <a:ext cx="7772400" cy="5311775"/>
          </a:xfrm>
        </p:spPr>
        <p:txBody>
          <a:bodyPr/>
          <a:lstStyle/>
          <a:p>
            <a:pPr marL="465138" indent="-465138" eaLnBrk="1" hangingPunct="1">
              <a:spcAft>
                <a:spcPts val="600"/>
              </a:spcAft>
              <a:buClr>
                <a:srgbClr val="FFFF66"/>
              </a:buClr>
              <a:buFont typeface="Wingdings" pitchFamily="2" charset="2"/>
              <a:buChar char="v"/>
              <a:defRPr/>
            </a:pPr>
            <a:r>
              <a:rPr lang="en-US" sz="2800" dirty="0" smtClean="0"/>
              <a:t>5 Divisions</a:t>
            </a:r>
          </a:p>
          <a:p>
            <a:pPr marL="931863" lvl="2" indent="-465138" eaLnBrk="1" hangingPunct="1">
              <a:spcAft>
                <a:spcPts val="600"/>
              </a:spcAft>
              <a:buClr>
                <a:srgbClr val="FFFF66"/>
              </a:buClr>
              <a:buFont typeface="Wingdings" panose="05000000000000000000" pitchFamily="2" charset="2"/>
              <a:buChar char="Ø"/>
              <a:defRPr/>
            </a:pPr>
            <a:r>
              <a:rPr lang="en-US" sz="2400" u="sng" dirty="0" smtClean="0"/>
              <a:t>Division of Corporation Finance</a:t>
            </a:r>
          </a:p>
          <a:p>
            <a:pPr marL="931863" lvl="2" indent="-465138" eaLnBrk="1" hangingPunct="1">
              <a:spcAft>
                <a:spcPts val="600"/>
              </a:spcAft>
              <a:buClr>
                <a:srgbClr val="FFFF66"/>
              </a:buClr>
              <a:buFont typeface="Wingdings" panose="05000000000000000000" pitchFamily="2" charset="2"/>
              <a:buChar char="Ø"/>
              <a:defRPr/>
            </a:pPr>
            <a:r>
              <a:rPr lang="en-US" sz="2400" dirty="0" smtClean="0"/>
              <a:t>Division of Trading and Markets</a:t>
            </a:r>
          </a:p>
          <a:p>
            <a:pPr marL="931863" lvl="2" indent="-465138" eaLnBrk="1" hangingPunct="1">
              <a:spcAft>
                <a:spcPts val="600"/>
              </a:spcAft>
              <a:buClr>
                <a:srgbClr val="FFFF66"/>
              </a:buClr>
              <a:buFont typeface="Wingdings" panose="05000000000000000000" pitchFamily="2" charset="2"/>
              <a:buChar char="Ø"/>
              <a:defRPr/>
            </a:pPr>
            <a:r>
              <a:rPr lang="en-US" sz="2400" dirty="0" smtClean="0"/>
              <a:t>Division of Investment Management</a:t>
            </a:r>
          </a:p>
          <a:p>
            <a:pPr marL="931863" lvl="2" indent="-465138" eaLnBrk="1" hangingPunct="1">
              <a:spcAft>
                <a:spcPts val="600"/>
              </a:spcAft>
              <a:buClr>
                <a:srgbClr val="FFFF66"/>
              </a:buClr>
              <a:buFont typeface="Wingdings" panose="05000000000000000000" pitchFamily="2" charset="2"/>
              <a:buChar char="Ø"/>
              <a:defRPr/>
            </a:pPr>
            <a:r>
              <a:rPr lang="en-US" sz="2400" u="sng" dirty="0" smtClean="0"/>
              <a:t>Division of Enforcement</a:t>
            </a:r>
          </a:p>
          <a:p>
            <a:pPr marL="931863" lvl="2" indent="-465138" eaLnBrk="1" hangingPunct="1">
              <a:spcAft>
                <a:spcPts val="600"/>
              </a:spcAft>
              <a:buClr>
                <a:srgbClr val="FFFF66"/>
              </a:buClr>
              <a:buFont typeface="Wingdings" panose="05000000000000000000" pitchFamily="2" charset="2"/>
              <a:buChar char="Ø"/>
              <a:defRPr/>
            </a:pPr>
            <a:r>
              <a:rPr lang="en-US" sz="2400" dirty="0" smtClean="0"/>
              <a:t>Division of Economic and Risk Analysis</a:t>
            </a: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284135780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6722" name="Rectangle 2"/>
          <p:cNvSpPr>
            <a:spLocks noGrp="1" noChangeArrowheads="1"/>
          </p:cNvSpPr>
          <p:nvPr>
            <p:ph type="title"/>
          </p:nvPr>
        </p:nvSpPr>
        <p:spPr>
          <a:xfrm>
            <a:off x="1371600" y="304800"/>
            <a:ext cx="7772400" cy="1143000"/>
          </a:xfrm>
        </p:spPr>
        <p:txBody>
          <a:bodyPr/>
          <a:lstStyle/>
          <a:p>
            <a:r>
              <a:rPr lang="en-US" dirty="0">
                <a:latin typeface="+mn-lt"/>
                <a:ea typeface="Arial Unicode MS" pitchFamily="34" charset="-128"/>
                <a:cs typeface="Arial Unicode MS" pitchFamily="34" charset="-128"/>
              </a:rPr>
              <a:t>SEC Structure, cont. </a:t>
            </a:r>
          </a:p>
        </p:txBody>
      </p:sp>
      <p:sp>
        <p:nvSpPr>
          <p:cNvPr id="926723" name="Rectangle 3"/>
          <p:cNvSpPr>
            <a:spLocks noGrp="1" noChangeArrowheads="1"/>
          </p:cNvSpPr>
          <p:nvPr>
            <p:ph type="body" sz="half" idx="1"/>
          </p:nvPr>
        </p:nvSpPr>
        <p:spPr>
          <a:xfrm>
            <a:off x="1295400" y="1828800"/>
            <a:ext cx="4191000" cy="4419600"/>
          </a:xfrm>
          <a:noFill/>
          <a:ln/>
        </p:spPr>
        <p:txBody>
          <a:bodyPr/>
          <a:lstStyle/>
          <a:p>
            <a:pPr marL="581025" lvl="1" indent="-290513" eaLnBrk="0" hangingPunct="0">
              <a:spcBef>
                <a:spcPct val="40000"/>
              </a:spcBef>
              <a:buFont typeface="Wingdings" pitchFamily="2" charset="2"/>
              <a:buChar char="§"/>
            </a:pPr>
            <a:endParaRPr lang="en-US" sz="1600" b="1" dirty="0" smtClean="0">
              <a:solidFill>
                <a:srgbClr val="FFFF99"/>
              </a:solidFill>
              <a:latin typeface="Arial Unicode MS" pitchFamily="34" charset="-128"/>
            </a:endParaRPr>
          </a:p>
          <a:p>
            <a:pPr marL="581025" lvl="1" indent="-290513" eaLnBrk="0" hangingPunct="0">
              <a:spcBef>
                <a:spcPct val="40000"/>
              </a:spcBef>
              <a:buClr>
                <a:srgbClr val="FFFF66"/>
              </a:buClr>
              <a:buFont typeface="Wingdings" panose="05000000000000000000" pitchFamily="2" charset="2"/>
              <a:buChar char="v"/>
            </a:pPr>
            <a:endParaRPr lang="en-US" sz="1600" dirty="0" smtClean="0">
              <a:solidFill>
                <a:srgbClr val="FFFF99"/>
              </a:solidFill>
            </a:endParaRP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Acquisitions</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Administrative </a:t>
            </a:r>
            <a:r>
              <a:rPr lang="en-US" sz="1600" b="1" dirty="0">
                <a:solidFill>
                  <a:srgbClr val="FFFF99"/>
                </a:solidFill>
                <a:ea typeface="Arial Unicode MS" pitchFamily="34" charset="-128"/>
                <a:cs typeface="Arial Unicode MS" pitchFamily="34" charset="-128"/>
              </a:rPr>
              <a:t>Law Judges</a:t>
            </a:r>
          </a:p>
          <a:p>
            <a:pPr marL="581025" lvl="1" indent="-290513" eaLnBrk="0" hangingPunct="0">
              <a:spcBef>
                <a:spcPct val="40000"/>
              </a:spcBef>
              <a:buClr>
                <a:srgbClr val="FFFF66"/>
              </a:buClr>
              <a:buFont typeface="Wingdings" panose="05000000000000000000" pitchFamily="2" charset="2"/>
              <a:buChar char="v"/>
            </a:pPr>
            <a:r>
              <a:rPr lang="en-US" sz="1600" b="1" u="sng" dirty="0">
                <a:solidFill>
                  <a:srgbClr val="FFFF99"/>
                </a:solidFill>
              </a:rPr>
              <a:t>Chief </a:t>
            </a:r>
            <a:r>
              <a:rPr lang="en-US" sz="1600" b="1" u="sng" dirty="0" smtClean="0">
                <a:solidFill>
                  <a:srgbClr val="FFFF99"/>
                </a:solidFill>
              </a:rPr>
              <a:t>Accountant</a:t>
            </a:r>
          </a:p>
          <a:p>
            <a:pPr marL="581025" lvl="1" indent="-290513" eaLnBrk="0" hangingPunct="0">
              <a:spcBef>
                <a:spcPct val="40000"/>
              </a:spcBef>
              <a:buClr>
                <a:srgbClr val="FFFF66"/>
              </a:buClr>
              <a:buFont typeface="Wingdings" panose="05000000000000000000" pitchFamily="2" charset="2"/>
              <a:buChar char="v"/>
            </a:pPr>
            <a:r>
              <a:rPr lang="en-US" sz="1600" dirty="0" smtClean="0">
                <a:solidFill>
                  <a:srgbClr val="FFFF99"/>
                </a:solidFill>
              </a:rPr>
              <a:t>Chief Operating Officer</a:t>
            </a:r>
            <a:endParaRPr lang="en-US" sz="1600" b="1" dirty="0">
              <a:solidFill>
                <a:srgbClr val="FFFF99"/>
              </a:solidFill>
            </a:endParaRPr>
          </a:p>
          <a:p>
            <a:pPr marL="581025" lvl="1" indent="-290513" eaLnBrk="0" hangingPunct="0">
              <a:spcBef>
                <a:spcPct val="40000"/>
              </a:spcBef>
              <a:buClr>
                <a:srgbClr val="FFFF66"/>
              </a:buClr>
              <a:buFont typeface="Wingdings" panose="05000000000000000000" pitchFamily="2" charset="2"/>
              <a:buChar char="v"/>
            </a:pPr>
            <a:r>
              <a:rPr lang="en-US" sz="1600" b="1" dirty="0">
                <a:solidFill>
                  <a:srgbClr val="FFFF99"/>
                </a:solidFill>
              </a:rPr>
              <a:t>Compliance, Inspections and </a:t>
            </a:r>
            <a:r>
              <a:rPr lang="en-US" sz="1600" b="1" dirty="0" smtClean="0">
                <a:solidFill>
                  <a:srgbClr val="FFFF99"/>
                </a:solidFill>
              </a:rPr>
              <a:t>Examinations</a:t>
            </a:r>
          </a:p>
          <a:p>
            <a:pPr marL="581025" lvl="1" indent="-290513" eaLnBrk="0" hangingPunct="0">
              <a:spcBef>
                <a:spcPct val="40000"/>
              </a:spcBef>
              <a:buClr>
                <a:srgbClr val="FFFF66"/>
              </a:buClr>
              <a:buFont typeface="Wingdings" panose="05000000000000000000" pitchFamily="2" charset="2"/>
              <a:buChar char="v"/>
            </a:pPr>
            <a:r>
              <a:rPr lang="en-US" sz="1600" dirty="0" smtClean="0">
                <a:solidFill>
                  <a:srgbClr val="FFFF99"/>
                </a:solidFill>
              </a:rPr>
              <a:t>Credit Ratings</a:t>
            </a:r>
          </a:p>
          <a:p>
            <a:pPr marL="581025" lvl="1">
              <a:buClr>
                <a:srgbClr val="FFFF66"/>
              </a:buClr>
              <a:buFont typeface="Wingdings" panose="05000000000000000000" pitchFamily="2" charset="2"/>
              <a:buChar char="v"/>
            </a:pPr>
            <a:r>
              <a:rPr lang="en-US" sz="1600" dirty="0">
                <a:solidFill>
                  <a:srgbClr val="FFFF99"/>
                </a:solidFill>
              </a:rPr>
              <a:t>Equal Employment Opportunity </a:t>
            </a:r>
          </a:p>
          <a:p>
            <a:pPr marL="581025" lvl="1" indent="-290513" eaLnBrk="0" hangingPunct="0">
              <a:spcBef>
                <a:spcPct val="40000"/>
              </a:spcBef>
              <a:buClr>
                <a:srgbClr val="FFFF66"/>
              </a:buClr>
              <a:buFont typeface="Wingdings" panose="05000000000000000000" pitchFamily="2" charset="2"/>
              <a:buChar char="v"/>
            </a:pPr>
            <a:r>
              <a:rPr lang="en-US" sz="1600" dirty="0" smtClean="0">
                <a:solidFill>
                  <a:srgbClr val="FFFF99"/>
                </a:solidFill>
              </a:rPr>
              <a:t>Ethics Counsel</a:t>
            </a:r>
            <a:endParaRPr lang="en-US" sz="1600" b="1" dirty="0">
              <a:solidFill>
                <a:srgbClr val="FFFF99"/>
              </a:solidFill>
            </a:endParaRPr>
          </a:p>
          <a:p>
            <a:pPr marL="581025" lvl="1" indent="-290513" eaLnBrk="0" hangingPunct="0">
              <a:spcBef>
                <a:spcPct val="40000"/>
              </a:spcBef>
              <a:buClr>
                <a:srgbClr val="FFFF66"/>
              </a:buClr>
              <a:buFont typeface="Wingdings" panose="05000000000000000000" pitchFamily="2" charset="2"/>
              <a:buChar char="v"/>
            </a:pPr>
            <a:r>
              <a:rPr lang="en-US" sz="1600" b="1" dirty="0">
                <a:solidFill>
                  <a:srgbClr val="FFFF99"/>
                </a:solidFill>
              </a:rPr>
              <a:t>Financial </a:t>
            </a:r>
            <a:r>
              <a:rPr lang="en-US" sz="1600" b="1" dirty="0" smtClean="0">
                <a:solidFill>
                  <a:srgbClr val="FFFF99"/>
                </a:solidFill>
              </a:rPr>
              <a:t>Management</a:t>
            </a:r>
          </a:p>
          <a:p>
            <a:pPr marL="581025" lvl="1" indent="-290513" eaLnBrk="0" hangingPunct="0">
              <a:spcBef>
                <a:spcPct val="40000"/>
              </a:spcBef>
              <a:buClr>
                <a:srgbClr val="FFFF66"/>
              </a:buClr>
              <a:buFont typeface="Wingdings" panose="05000000000000000000" pitchFamily="2" charset="2"/>
              <a:buChar char="v"/>
            </a:pPr>
            <a:r>
              <a:rPr lang="en-US" sz="1600" dirty="0" smtClean="0">
                <a:solidFill>
                  <a:srgbClr val="FFFF99"/>
                </a:solidFill>
              </a:rPr>
              <a:t>General Counsel</a:t>
            </a:r>
            <a:endParaRPr lang="en-US" sz="1600" b="1" dirty="0">
              <a:solidFill>
                <a:srgbClr val="FFFF99"/>
              </a:solidFill>
            </a:endParaRPr>
          </a:p>
          <a:p>
            <a:pPr marL="581025" lvl="1" indent="-290513" eaLnBrk="0" hangingPunct="0">
              <a:spcBef>
                <a:spcPct val="40000"/>
              </a:spcBef>
              <a:buFont typeface="Wingdings" pitchFamily="2" charset="2"/>
              <a:buChar char="§"/>
            </a:pPr>
            <a:endParaRPr lang="en-US" sz="1600" b="1" dirty="0">
              <a:solidFill>
                <a:srgbClr val="003366"/>
              </a:solidFill>
              <a:latin typeface="Arial Unicode MS" pitchFamily="34" charset="-128"/>
            </a:endParaRPr>
          </a:p>
        </p:txBody>
      </p:sp>
      <p:sp>
        <p:nvSpPr>
          <p:cNvPr id="926724" name="Rectangle 4"/>
          <p:cNvSpPr>
            <a:spLocks noGrp="1" noChangeArrowheads="1"/>
          </p:cNvSpPr>
          <p:nvPr>
            <p:ph type="body" sz="half" idx="2"/>
          </p:nvPr>
        </p:nvSpPr>
        <p:spPr>
          <a:xfrm>
            <a:off x="4800600" y="1828800"/>
            <a:ext cx="4572000" cy="4114800"/>
          </a:xfrm>
          <a:noFill/>
          <a:ln/>
        </p:spPr>
        <p:txBody>
          <a:bodyPr/>
          <a:lstStyle/>
          <a:p>
            <a:pPr marL="581025" lvl="1" indent="-290513" eaLnBrk="0" hangingPunct="0">
              <a:spcBef>
                <a:spcPct val="40000"/>
              </a:spcBef>
              <a:buFont typeface="Wingdings" pitchFamily="2" charset="2"/>
              <a:buChar char="§"/>
            </a:pPr>
            <a:endParaRPr lang="en-US" sz="1600" b="1" dirty="0" smtClean="0">
              <a:solidFill>
                <a:srgbClr val="FFFF99"/>
              </a:solidFill>
              <a:latin typeface="Arial Unicode MS" pitchFamily="34" charset="-128"/>
            </a:endParaRPr>
          </a:p>
          <a:p>
            <a:pPr marL="581025" lvl="1">
              <a:buClr>
                <a:srgbClr val="FFFF66"/>
              </a:buClr>
              <a:buFont typeface="Wingdings" panose="05000000000000000000" pitchFamily="2" charset="2"/>
              <a:buChar char="v"/>
            </a:pPr>
            <a:r>
              <a:rPr lang="en-US" sz="1600" dirty="0" smtClean="0">
                <a:solidFill>
                  <a:srgbClr val="FFFF99"/>
                </a:solidFill>
                <a:ea typeface="Arial Unicode MS" pitchFamily="34" charset="-128"/>
                <a:cs typeface="Arial Unicode MS" pitchFamily="34" charset="-128"/>
              </a:rPr>
              <a:t>Human </a:t>
            </a:r>
            <a:r>
              <a:rPr lang="en-US" sz="1600" dirty="0">
                <a:solidFill>
                  <a:srgbClr val="FFFF99"/>
                </a:solidFill>
                <a:ea typeface="Arial Unicode MS" pitchFamily="34" charset="-128"/>
                <a:cs typeface="Arial Unicode MS" pitchFamily="34" charset="-128"/>
              </a:rPr>
              <a:t>Resources</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Information </a:t>
            </a:r>
            <a:r>
              <a:rPr lang="en-US" sz="1600" b="1" dirty="0">
                <a:solidFill>
                  <a:srgbClr val="FFFF99"/>
                </a:solidFill>
                <a:ea typeface="Arial Unicode MS" pitchFamily="34" charset="-128"/>
                <a:cs typeface="Arial Unicode MS" pitchFamily="34" charset="-128"/>
              </a:rPr>
              <a:t>Technology</a:t>
            </a:r>
          </a:p>
          <a:p>
            <a:pPr marL="581025" lvl="1" indent="-290513" eaLnBrk="0" hangingPunct="0">
              <a:spcBef>
                <a:spcPct val="40000"/>
              </a:spcBef>
              <a:buClr>
                <a:srgbClr val="FFFF66"/>
              </a:buClr>
              <a:buFont typeface="Wingdings" panose="05000000000000000000" pitchFamily="2" charset="2"/>
              <a:buChar char="v"/>
            </a:pPr>
            <a:r>
              <a:rPr lang="en-US" sz="1600" b="1" dirty="0">
                <a:solidFill>
                  <a:srgbClr val="FFFF99"/>
                </a:solidFill>
                <a:ea typeface="Arial Unicode MS" pitchFamily="34" charset="-128"/>
                <a:cs typeface="Arial Unicode MS" pitchFamily="34" charset="-128"/>
              </a:rPr>
              <a:t>Inspector General</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International </a:t>
            </a:r>
            <a:r>
              <a:rPr lang="en-US" sz="1600" b="1" dirty="0">
                <a:solidFill>
                  <a:srgbClr val="FFFF99"/>
                </a:solidFill>
                <a:ea typeface="Arial Unicode MS" pitchFamily="34" charset="-128"/>
                <a:cs typeface="Arial Unicode MS" pitchFamily="34" charset="-128"/>
              </a:rPr>
              <a:t>Affairs</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Investor Advocate</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Investor </a:t>
            </a:r>
            <a:r>
              <a:rPr lang="en-US" sz="1600" b="1" dirty="0">
                <a:solidFill>
                  <a:srgbClr val="FFFF99"/>
                </a:solidFill>
                <a:ea typeface="Arial Unicode MS" pitchFamily="34" charset="-128"/>
                <a:cs typeface="Arial Unicode MS" pitchFamily="34" charset="-128"/>
              </a:rPr>
              <a:t>Education and </a:t>
            </a:r>
            <a:r>
              <a:rPr lang="en-US" sz="1600" b="1" dirty="0" smtClean="0">
                <a:solidFill>
                  <a:srgbClr val="FFFF99"/>
                </a:solidFill>
                <a:ea typeface="Arial Unicode MS" pitchFamily="34" charset="-128"/>
                <a:cs typeface="Arial Unicode MS" pitchFamily="34" charset="-128"/>
              </a:rPr>
              <a:t>Advocacy </a:t>
            </a:r>
            <a:endParaRPr lang="en-US" sz="1600" b="1" dirty="0">
              <a:solidFill>
                <a:srgbClr val="FFFF99"/>
              </a:solidFill>
              <a:ea typeface="Arial Unicode MS" pitchFamily="34" charset="-128"/>
              <a:cs typeface="Arial Unicode MS" pitchFamily="34" charset="-128"/>
            </a:endParaRPr>
          </a:p>
          <a:p>
            <a:pPr marL="581025" lvl="1" indent="-290513" eaLnBrk="0" hangingPunct="0">
              <a:spcBef>
                <a:spcPct val="40000"/>
              </a:spcBef>
              <a:buClr>
                <a:srgbClr val="FFFF66"/>
              </a:buClr>
              <a:buFont typeface="Wingdings" panose="05000000000000000000" pitchFamily="2" charset="2"/>
              <a:buChar char="v"/>
            </a:pPr>
            <a:r>
              <a:rPr lang="en-US" sz="1600" b="1" dirty="0">
                <a:solidFill>
                  <a:srgbClr val="FFFF99"/>
                </a:solidFill>
                <a:ea typeface="Arial Unicode MS" pitchFamily="34" charset="-128"/>
                <a:cs typeface="Arial Unicode MS" pitchFamily="34" charset="-128"/>
              </a:rPr>
              <a:t>Legislative &amp; Intergovernmental Affairs</a:t>
            </a:r>
          </a:p>
          <a:p>
            <a:pPr marL="581025" lvl="1">
              <a:buClr>
                <a:srgbClr val="FFFF66"/>
              </a:buClr>
              <a:buFont typeface="Wingdings" panose="05000000000000000000" pitchFamily="2" charset="2"/>
              <a:buChar char="v"/>
            </a:pPr>
            <a:r>
              <a:rPr lang="en-US" sz="1600" dirty="0">
                <a:solidFill>
                  <a:srgbClr val="FFFF99"/>
                </a:solidFill>
                <a:ea typeface="Arial Unicode MS" pitchFamily="34" charset="-128"/>
                <a:cs typeface="Arial Unicode MS" pitchFamily="34" charset="-128"/>
              </a:rPr>
              <a:t>Minority and Women </a:t>
            </a:r>
            <a:r>
              <a:rPr lang="en-US" sz="1600" dirty="0" smtClean="0">
                <a:solidFill>
                  <a:srgbClr val="FFFF99"/>
                </a:solidFill>
                <a:ea typeface="Arial Unicode MS" pitchFamily="34" charset="-128"/>
                <a:cs typeface="Arial Unicode MS" pitchFamily="34" charset="-128"/>
              </a:rPr>
              <a:t>Inclusion</a:t>
            </a:r>
            <a:endParaRPr lang="en-US" sz="1600" b="1" dirty="0" smtClean="0">
              <a:solidFill>
                <a:srgbClr val="FFFF99"/>
              </a:solidFill>
              <a:ea typeface="Arial Unicode MS" pitchFamily="34" charset="-128"/>
              <a:cs typeface="Arial Unicode MS" pitchFamily="34" charset="-128"/>
            </a:endParaRP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Municipal Securities</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Public </a:t>
            </a:r>
            <a:r>
              <a:rPr lang="en-US" sz="1600" b="1" dirty="0">
                <a:solidFill>
                  <a:srgbClr val="FFFF99"/>
                </a:solidFill>
                <a:ea typeface="Arial Unicode MS" pitchFamily="34" charset="-128"/>
                <a:cs typeface="Arial Unicode MS" pitchFamily="34" charset="-128"/>
              </a:rPr>
              <a:t>Affairs </a:t>
            </a:r>
            <a:endParaRPr lang="en-US" sz="1600" b="1" dirty="0" smtClean="0">
              <a:solidFill>
                <a:srgbClr val="FFFF99"/>
              </a:solidFill>
              <a:ea typeface="Arial Unicode MS" pitchFamily="34" charset="-128"/>
              <a:cs typeface="Arial Unicode MS" pitchFamily="34" charset="-128"/>
            </a:endParaRPr>
          </a:p>
          <a:p>
            <a:pPr marL="581025" lvl="1" indent="-290513" eaLnBrk="0" hangingPunct="0">
              <a:spcBef>
                <a:spcPct val="40000"/>
              </a:spcBef>
              <a:buClr>
                <a:srgbClr val="FFFF66"/>
              </a:buClr>
              <a:buFont typeface="Wingdings" panose="05000000000000000000" pitchFamily="2" charset="2"/>
              <a:buChar char="v"/>
            </a:pPr>
            <a:r>
              <a:rPr lang="en-US" sz="1600" dirty="0" smtClean="0">
                <a:solidFill>
                  <a:srgbClr val="FFFF99"/>
                </a:solidFill>
                <a:ea typeface="Arial Unicode MS" pitchFamily="34" charset="-128"/>
                <a:cs typeface="Arial Unicode MS" pitchFamily="34" charset="-128"/>
              </a:rPr>
              <a:t>Secretary</a:t>
            </a:r>
          </a:p>
          <a:p>
            <a:pPr marL="581025" lvl="1" indent="-290513" eaLnBrk="0" hangingPunct="0">
              <a:spcBef>
                <a:spcPct val="40000"/>
              </a:spcBef>
              <a:buClr>
                <a:srgbClr val="FFFF66"/>
              </a:buClr>
              <a:buFont typeface="Wingdings" panose="05000000000000000000" pitchFamily="2" charset="2"/>
              <a:buChar char="v"/>
            </a:pPr>
            <a:r>
              <a:rPr lang="en-US" sz="1600" b="1" dirty="0" smtClean="0">
                <a:solidFill>
                  <a:srgbClr val="FFFF99"/>
                </a:solidFill>
                <a:ea typeface="Arial Unicode MS" pitchFamily="34" charset="-128"/>
                <a:cs typeface="Arial Unicode MS" pitchFamily="34" charset="-128"/>
              </a:rPr>
              <a:t>Support Operations</a:t>
            </a:r>
          </a:p>
        </p:txBody>
      </p:sp>
      <p:sp>
        <p:nvSpPr>
          <p:cNvPr id="926725" name="Text Box 5"/>
          <p:cNvSpPr txBox="1">
            <a:spLocks noChangeArrowheads="1"/>
          </p:cNvSpPr>
          <p:nvPr/>
        </p:nvSpPr>
        <p:spPr bwMode="auto">
          <a:xfrm>
            <a:off x="1371600" y="1676400"/>
            <a:ext cx="2743200" cy="579437"/>
          </a:xfrm>
          <a:prstGeom prst="rect">
            <a:avLst/>
          </a:prstGeom>
          <a:noFill/>
          <a:ln w="9525">
            <a:noFill/>
            <a:miter lim="800000"/>
            <a:headEnd/>
            <a:tailEnd/>
          </a:ln>
          <a:effectLst/>
        </p:spPr>
        <p:txBody>
          <a:bodyPr>
            <a:spAutoFit/>
          </a:bodyPr>
          <a:lstStyle/>
          <a:p>
            <a:pPr algn="l">
              <a:spcBef>
                <a:spcPct val="50000"/>
              </a:spcBef>
              <a:buFont typeface="Wingdings" pitchFamily="2" charset="2"/>
              <a:buNone/>
            </a:pPr>
            <a:r>
              <a:rPr lang="en-US" sz="3200" b="1" dirty="0" smtClean="0">
                <a:effectLst>
                  <a:outerShdw blurRad="38100" dist="38100" dir="2700000" algn="tl">
                    <a:srgbClr val="000000">
                      <a:alpha val="43137"/>
                    </a:srgbClr>
                  </a:outerShdw>
                </a:effectLst>
                <a:latin typeface="+mn-lt"/>
              </a:rPr>
              <a:t>22 </a:t>
            </a:r>
            <a:r>
              <a:rPr lang="en-US" sz="3200" b="1" dirty="0">
                <a:effectLst>
                  <a:outerShdw blurRad="38100" dist="38100" dir="2700000" algn="tl">
                    <a:srgbClr val="000000">
                      <a:alpha val="43137"/>
                    </a:srgbClr>
                  </a:outerShdw>
                </a:effectLst>
                <a:latin typeface="+mn-lt"/>
              </a:rPr>
              <a:t>Offices</a:t>
            </a:r>
          </a:p>
        </p:txBody>
      </p:sp>
    </p:spTree>
    <p:extLst>
      <p:ext uri="{BB962C8B-B14F-4D97-AF65-F5344CB8AC3E}">
        <p14:creationId xmlns:p14="http://schemas.microsoft.com/office/powerpoint/2010/main" val="35106152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077200" cy="1470025"/>
          </a:xfrm>
        </p:spPr>
        <p:txBody>
          <a:bodyPr/>
          <a:lstStyle/>
          <a:p>
            <a:pPr algn="ctr"/>
            <a:r>
              <a:rPr lang="en-US" dirty="0" smtClean="0"/>
              <a:t/>
            </a:r>
            <a:br>
              <a:rPr lang="en-US" dirty="0" smtClean="0"/>
            </a:br>
            <a:r>
              <a:rPr lang="en-US" dirty="0" smtClean="0"/>
              <a:t/>
            </a:r>
            <a:br>
              <a:rPr lang="en-US" dirty="0" smtClean="0"/>
            </a:br>
            <a:r>
              <a:rPr lang="en-US" dirty="0"/>
              <a:t/>
            </a:r>
            <a:br>
              <a:rPr lang="en-US" dirty="0"/>
            </a:br>
            <a:r>
              <a:rPr lang="en-US" dirty="0" smtClean="0">
                <a:latin typeface="+mn-lt"/>
              </a:rPr>
              <a:t/>
            </a:r>
            <a:br>
              <a:rPr lang="en-US" dirty="0" smtClean="0">
                <a:latin typeface="+mn-lt"/>
              </a:rPr>
            </a:br>
            <a:r>
              <a:rPr lang="en-US" dirty="0">
                <a:latin typeface="+mn-lt"/>
              </a:rPr>
              <a:t/>
            </a:r>
            <a:br>
              <a:rPr lang="en-US" dirty="0">
                <a:latin typeface="+mn-lt"/>
              </a:rPr>
            </a:br>
            <a:endParaRPr lang="en-US" dirty="0">
              <a:latin typeface="+mn-lt"/>
            </a:endParaRPr>
          </a:p>
        </p:txBody>
      </p:sp>
      <p:sp>
        <p:nvSpPr>
          <p:cNvPr id="3" name="Rectangle 2"/>
          <p:cNvSpPr/>
          <p:nvPr/>
        </p:nvSpPr>
        <p:spPr>
          <a:xfrm>
            <a:off x="2286000" y="2151728"/>
            <a:ext cx="4572000" cy="1938992"/>
          </a:xfrm>
          <a:prstGeom prst="rect">
            <a:avLst/>
          </a:prstGeom>
        </p:spPr>
        <p:txBody>
          <a:bodyPr>
            <a:spAutoFit/>
          </a:bodyPr>
          <a:lstStyle/>
          <a:p>
            <a:r>
              <a:rPr lang="en-US" dirty="0" smtClean="0"/>
              <a:t>Office of the Chief Accountant (OCA)</a:t>
            </a:r>
            <a:endParaRPr lang="en-US" dirty="0"/>
          </a:p>
        </p:txBody>
      </p:sp>
    </p:spTree>
    <p:extLst>
      <p:ext uri="{BB962C8B-B14F-4D97-AF65-F5344CB8AC3E}">
        <p14:creationId xmlns:p14="http://schemas.microsoft.com/office/powerpoint/2010/main" val="1107466082"/>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800" dirty="0" smtClean="0">
                <a:latin typeface="+mn-lt"/>
              </a:rPr>
              <a:t>Office of the Chief Accountant</a:t>
            </a:r>
            <a:endParaRPr lang="en-US" sz="3800" dirty="0">
              <a:latin typeface="+mn-lt"/>
            </a:endParaRPr>
          </a:p>
        </p:txBody>
      </p:sp>
      <p:sp>
        <p:nvSpPr>
          <p:cNvPr id="3" name="Content Placeholder 2"/>
          <p:cNvSpPr>
            <a:spLocks noGrp="1"/>
          </p:cNvSpPr>
          <p:nvPr>
            <p:ph idx="1"/>
          </p:nvPr>
        </p:nvSpPr>
        <p:spPr>
          <a:xfrm>
            <a:off x="1371600" y="1600200"/>
            <a:ext cx="7620000" cy="4648200"/>
          </a:xfrm>
        </p:spPr>
        <p:txBody>
          <a:bodyPr>
            <a:normAutofit/>
          </a:bodyPr>
          <a:lstStyle/>
          <a:p>
            <a:pPr marL="457200" indent="-457200">
              <a:buClr>
                <a:srgbClr val="FFFF66"/>
              </a:buClr>
              <a:buFont typeface="Wingdings" pitchFamily="2" charset="2"/>
              <a:buChar char="v"/>
            </a:pPr>
            <a:r>
              <a:rPr lang="en-US" dirty="0" smtClean="0"/>
              <a:t>Chief Accountant – Paul Beswick</a:t>
            </a:r>
          </a:p>
          <a:p>
            <a:pPr marL="457200" indent="-457200">
              <a:buClr>
                <a:srgbClr val="FFFF66"/>
              </a:buClr>
              <a:buFont typeface="Wingdings" pitchFamily="2" charset="2"/>
              <a:buChar char="v"/>
            </a:pPr>
            <a:r>
              <a:rPr lang="en-US" dirty="0" smtClean="0"/>
              <a:t>Main groups in OCA</a:t>
            </a:r>
          </a:p>
          <a:p>
            <a:pPr marL="914400" lvl="1" indent="-458788">
              <a:buClr>
                <a:srgbClr val="FFFF66"/>
              </a:buClr>
              <a:buFont typeface="Wingdings" pitchFamily="2" charset="2"/>
              <a:buChar char="Ø"/>
            </a:pPr>
            <a:r>
              <a:rPr lang="en-US" sz="2000" dirty="0" smtClean="0"/>
              <a:t>Accounting – Daniel </a:t>
            </a:r>
            <a:r>
              <a:rPr lang="en-US" sz="2000" dirty="0"/>
              <a:t>Murdock </a:t>
            </a:r>
            <a:endParaRPr lang="en-US" sz="2000" dirty="0" smtClean="0"/>
          </a:p>
          <a:p>
            <a:pPr marL="914400" lvl="1" indent="-458788">
              <a:buClr>
                <a:srgbClr val="FFFF66"/>
              </a:buClr>
              <a:buFont typeface="Wingdings" pitchFamily="2" charset="2"/>
              <a:buChar char="Ø"/>
            </a:pPr>
            <a:r>
              <a:rPr lang="en-US" sz="2000" dirty="0" smtClean="0"/>
              <a:t>Professional Practice  – Brian Croteau</a:t>
            </a:r>
          </a:p>
          <a:p>
            <a:pPr marL="914400" lvl="1" indent="-458788">
              <a:buClr>
                <a:srgbClr val="FFFF66"/>
              </a:buClr>
              <a:buFont typeface="Wingdings" pitchFamily="2" charset="2"/>
              <a:buChar char="Ø"/>
            </a:pPr>
            <a:r>
              <a:rPr lang="en-US" sz="2000" dirty="0" smtClean="0"/>
              <a:t>International – Julie Erhardt</a:t>
            </a:r>
          </a:p>
          <a:p>
            <a:pPr marL="457200" indent="-457200">
              <a:buClr>
                <a:srgbClr val="FFFF66"/>
              </a:buClr>
              <a:buFont typeface="Wingdings" pitchFamily="2" charset="2"/>
              <a:buChar char="v"/>
            </a:pPr>
            <a:r>
              <a:rPr lang="en-US" dirty="0"/>
              <a:t>Responsibilities</a:t>
            </a:r>
          </a:p>
          <a:p>
            <a:pPr marL="914400" lvl="1" indent="-458788">
              <a:buClr>
                <a:srgbClr val="FFFF66"/>
              </a:buClr>
              <a:buFont typeface="Wingdings" pitchFamily="2" charset="2"/>
              <a:buChar char="Ø"/>
            </a:pPr>
            <a:r>
              <a:rPr lang="en-US" sz="2000" dirty="0" smtClean="0"/>
              <a:t>Principal advisor to the Commission on accounting and auditing matters </a:t>
            </a:r>
          </a:p>
          <a:p>
            <a:pPr marL="914400" lvl="1" indent="-458788">
              <a:buClr>
                <a:srgbClr val="FFFF66"/>
              </a:buClr>
              <a:buFont typeface="Wingdings" pitchFamily="2" charset="2"/>
              <a:buChar char="Ø"/>
            </a:pPr>
            <a:r>
              <a:rPr lang="en-US" sz="2000" dirty="0" smtClean="0"/>
              <a:t>Oversight and monitoring of </a:t>
            </a:r>
            <a:r>
              <a:rPr lang="en-US" sz="2000" dirty="0"/>
              <a:t>standard setting</a:t>
            </a:r>
          </a:p>
          <a:p>
            <a:pPr marL="914400" lvl="1" indent="-458788">
              <a:buClr>
                <a:srgbClr val="FFFF66"/>
              </a:buClr>
              <a:buFont typeface="Wingdings" pitchFamily="2" charset="2"/>
              <a:buChar char="Ø"/>
            </a:pPr>
            <a:r>
              <a:rPr lang="en-US" sz="2000" dirty="0"/>
              <a:t>Consultations</a:t>
            </a:r>
          </a:p>
          <a:p>
            <a:pPr marL="914400" lvl="1" indent="-458788">
              <a:buClr>
                <a:srgbClr val="FFFF66"/>
              </a:buClr>
              <a:buFont typeface="Wingdings" pitchFamily="2" charset="2"/>
              <a:buChar char="Ø"/>
            </a:pPr>
            <a:r>
              <a:rPr lang="en-US" sz="2000" dirty="0"/>
              <a:t>Rulemaking, interpretive guidance, and reports</a:t>
            </a:r>
          </a:p>
          <a:p>
            <a:pPr lvl="1" indent="0">
              <a:buClr>
                <a:srgbClr val="FFFF99"/>
              </a:buClr>
              <a:buNone/>
            </a:pPr>
            <a:endParaRPr lang="en-US" dirty="0" smtClean="0"/>
          </a:p>
        </p:txBody>
      </p:sp>
    </p:spTree>
    <p:extLst>
      <p:ext uri="{BB962C8B-B14F-4D97-AF65-F5344CB8AC3E}">
        <p14:creationId xmlns:p14="http://schemas.microsoft.com/office/powerpoint/2010/main" val="50123997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dirty="0" smtClean="0">
                <a:latin typeface="+mn-lt"/>
              </a:rPr>
              <a:t>OCA – Accounting Group:</a:t>
            </a:r>
            <a:br>
              <a:rPr lang="en-US" dirty="0" smtClean="0">
                <a:latin typeface="+mn-lt"/>
              </a:rPr>
            </a:br>
            <a:r>
              <a:rPr lang="en-US" dirty="0" smtClean="0">
                <a:latin typeface="+mn-lt"/>
              </a:rPr>
              <a:t>Standard Setting</a:t>
            </a:r>
            <a:endParaRPr lang="en-US" dirty="0">
              <a:latin typeface="+mn-lt"/>
            </a:endParaRPr>
          </a:p>
        </p:txBody>
      </p:sp>
    </p:spTree>
    <p:extLst>
      <p:ext uri="{BB962C8B-B14F-4D97-AF65-F5344CB8AC3E}">
        <p14:creationId xmlns:p14="http://schemas.microsoft.com/office/powerpoint/2010/main" val="1435394695"/>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3"/>
          <p:cNvSpPr>
            <a:spLocks noGrp="1"/>
          </p:cNvSpPr>
          <p:nvPr>
            <p:ph type="title"/>
          </p:nvPr>
        </p:nvSpPr>
        <p:spPr bwMode="auto">
          <a:xfrm>
            <a:off x="1371600" y="731838"/>
            <a:ext cx="8229600" cy="715962"/>
          </a:xfrm>
          <a:noFill/>
          <a:ln>
            <a:miter lim="800000"/>
            <a:headEnd/>
            <a:tailEnd/>
          </a:ln>
        </p:spPr>
        <p:txBody>
          <a:bodyPr wrap="square" lIns="91440" tIns="45720" rIns="91440" bIns="45720" numCol="1" anchor="t" anchorCtr="0" compatLnSpc="1">
            <a:prstTxWarp prst="textNoShape">
              <a:avLst/>
            </a:prstTxWarp>
          </a:bodyPr>
          <a:lstStyle/>
          <a:p>
            <a:r>
              <a:rPr lang="en-US" dirty="0" smtClean="0">
                <a:latin typeface="+mn-lt"/>
                <a:ea typeface="ＭＳ Ｐゴシック" charset="-128"/>
              </a:rPr>
              <a:t>OCA</a:t>
            </a:r>
            <a:r>
              <a:rPr lang="en-US" dirty="0">
                <a:latin typeface="+mn-lt"/>
                <a:ea typeface="ＭＳ Ｐゴシック" charset="-128"/>
              </a:rPr>
              <a:t> </a:t>
            </a:r>
            <a:r>
              <a:rPr lang="en-US" dirty="0" smtClean="0">
                <a:latin typeface="+mn-lt"/>
                <a:ea typeface="ＭＳ Ｐゴシック" charset="-128"/>
              </a:rPr>
              <a:t>– Accounting Group</a:t>
            </a:r>
          </a:p>
        </p:txBody>
      </p:sp>
      <p:sp>
        <p:nvSpPr>
          <p:cNvPr id="5" name="Content Placeholder 4"/>
          <p:cNvSpPr>
            <a:spLocks noGrp="1"/>
          </p:cNvSpPr>
          <p:nvPr>
            <p:ph idx="1"/>
          </p:nvPr>
        </p:nvSpPr>
        <p:spPr>
          <a:xfrm>
            <a:off x="1447800" y="1752600"/>
            <a:ext cx="7467600" cy="4267200"/>
          </a:xfrm>
        </p:spPr>
        <p:txBody>
          <a:bodyPr/>
          <a:lstStyle/>
          <a:p>
            <a:pPr marL="457200" indent="-457200">
              <a:buClr>
                <a:srgbClr val="FFFF66"/>
              </a:buClr>
              <a:buFont typeface="Wingdings" panose="05000000000000000000" pitchFamily="2" charset="2"/>
              <a:buChar char="v"/>
              <a:defRPr/>
            </a:pPr>
            <a:r>
              <a:rPr lang="en-US" dirty="0" smtClean="0"/>
              <a:t>Standard Setting</a:t>
            </a:r>
          </a:p>
          <a:p>
            <a:pPr marL="914400" indent="-457200">
              <a:buClr>
                <a:srgbClr val="FFFF66"/>
              </a:buClr>
              <a:buFont typeface="Wingdings" panose="05000000000000000000" pitchFamily="2" charset="2"/>
              <a:buChar char="Ø"/>
              <a:defRPr/>
            </a:pPr>
            <a:r>
              <a:rPr lang="en-US" sz="1800" dirty="0" smtClean="0"/>
              <a:t>Oversight of activities of FASB</a:t>
            </a:r>
          </a:p>
          <a:p>
            <a:pPr marL="914400" indent="-457200">
              <a:buClr>
                <a:srgbClr val="FFFF66"/>
              </a:buClr>
              <a:buFont typeface="Wingdings" panose="05000000000000000000" pitchFamily="2" charset="2"/>
              <a:buChar char="Ø"/>
              <a:defRPr/>
            </a:pPr>
            <a:r>
              <a:rPr lang="en-US" sz="1800" dirty="0" smtClean="0"/>
              <a:t>Monitor activities of IASB</a:t>
            </a:r>
          </a:p>
          <a:p>
            <a:pPr marL="457200" indent="-457200">
              <a:buClr>
                <a:srgbClr val="FFFF66"/>
              </a:buClr>
              <a:buFont typeface="Wingdings" panose="05000000000000000000" pitchFamily="2" charset="2"/>
              <a:buChar char="v"/>
              <a:defRPr/>
            </a:pPr>
            <a:r>
              <a:rPr lang="en-US" dirty="0" smtClean="0"/>
              <a:t>Consultations</a:t>
            </a:r>
          </a:p>
          <a:p>
            <a:pPr marL="914400" indent="-457200">
              <a:buClr>
                <a:srgbClr val="FFFF66"/>
              </a:buClr>
              <a:buFont typeface="Wingdings" panose="05000000000000000000" pitchFamily="2" charset="2"/>
              <a:buChar char="Ø"/>
              <a:defRPr/>
            </a:pPr>
            <a:r>
              <a:rPr lang="en-US" sz="1800" dirty="0" smtClean="0"/>
              <a:t>Staff of the Divisions of Corporation Finance, Investment Management, Trading and Markets, and Enforcement</a:t>
            </a:r>
          </a:p>
          <a:p>
            <a:pPr marL="914400" indent="-457200">
              <a:buClr>
                <a:srgbClr val="FFFF66"/>
              </a:buClr>
              <a:buFont typeface="Wingdings" panose="05000000000000000000" pitchFamily="2" charset="2"/>
              <a:buChar char="Ø"/>
              <a:defRPr/>
            </a:pPr>
            <a:r>
              <a:rPr lang="en-US" sz="1800" dirty="0" smtClean="0"/>
              <a:t>Registrants (including professional and industry groups)</a:t>
            </a:r>
          </a:p>
          <a:p>
            <a:pPr marL="914400" indent="-457200">
              <a:buClr>
                <a:srgbClr val="FFFF66"/>
              </a:buClr>
              <a:buFont typeface="Wingdings" panose="05000000000000000000" pitchFamily="2" charset="2"/>
              <a:buChar char="Ø"/>
              <a:defRPr/>
            </a:pPr>
            <a:r>
              <a:rPr lang="en-US" sz="1800" dirty="0" smtClean="0"/>
              <a:t>Auditors</a:t>
            </a:r>
          </a:p>
          <a:p>
            <a:pPr marL="914400" indent="-457200">
              <a:buClr>
                <a:srgbClr val="FFFF66"/>
              </a:buClr>
              <a:buFont typeface="Wingdings" panose="05000000000000000000" pitchFamily="2" charset="2"/>
              <a:buChar char="Ø"/>
              <a:defRPr/>
            </a:pPr>
            <a:r>
              <a:rPr lang="en-US" sz="1800" dirty="0" smtClean="0"/>
              <a:t>Other regulators</a:t>
            </a:r>
          </a:p>
          <a:p>
            <a:pPr marL="457200" indent="-457200">
              <a:buClr>
                <a:srgbClr val="FFFF66"/>
              </a:buClr>
              <a:buFont typeface="Wingdings" panose="05000000000000000000" pitchFamily="2" charset="2"/>
              <a:buChar char="v"/>
              <a:defRPr/>
            </a:pPr>
            <a:r>
              <a:rPr lang="en-US" dirty="0" smtClean="0"/>
              <a:t>Other activities</a:t>
            </a:r>
          </a:p>
          <a:p>
            <a:pPr marL="914400" indent="-457200">
              <a:buClr>
                <a:srgbClr val="FFFF66"/>
              </a:buClr>
              <a:buFont typeface="Wingdings" panose="05000000000000000000" pitchFamily="2" charset="2"/>
              <a:buChar char="Ø"/>
              <a:defRPr/>
            </a:pPr>
            <a:r>
              <a:rPr lang="en-US" sz="1800" dirty="0" smtClean="0"/>
              <a:t>Special projects (IFRS Work Plan, special studies)</a:t>
            </a:r>
          </a:p>
          <a:p>
            <a:pPr marL="914400" indent="-457200">
              <a:buClr>
                <a:srgbClr val="FFFF66"/>
              </a:buClr>
              <a:buFont typeface="Wingdings" panose="05000000000000000000" pitchFamily="2" charset="2"/>
              <a:buChar char="Ø"/>
              <a:defRPr/>
            </a:pPr>
            <a:r>
              <a:rPr lang="en-US" sz="1800" dirty="0" smtClean="0"/>
              <a:t>Staff training</a:t>
            </a:r>
          </a:p>
        </p:txBody>
      </p:sp>
    </p:spTree>
    <p:extLst>
      <p:ext uri="{BB962C8B-B14F-4D97-AF65-F5344CB8AC3E}">
        <p14:creationId xmlns:p14="http://schemas.microsoft.com/office/powerpoint/2010/main" val="2470578117"/>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p:cNvSpPr txBox="1">
            <a:spLocks noChangeArrowheads="1"/>
          </p:cNvSpPr>
          <p:nvPr/>
        </p:nvSpPr>
        <p:spPr bwMode="auto">
          <a:xfrm>
            <a:off x="1371600" y="1676400"/>
            <a:ext cx="7620000" cy="3839513"/>
          </a:xfrm>
          <a:prstGeom prst="rect">
            <a:avLst/>
          </a:prstGeom>
          <a:noFill/>
          <a:ln w="9525">
            <a:noFill/>
            <a:miter lim="800000"/>
            <a:headEnd/>
            <a:tailEnd/>
          </a:ln>
        </p:spPr>
        <p:txBody>
          <a:bodyPr wrap="square">
            <a:spAutoFit/>
          </a:bodyPr>
          <a:lstStyle/>
          <a:p>
            <a:pPr marL="457200" indent="-457200" algn="l">
              <a:spcAft>
                <a:spcPts val="900"/>
              </a:spcAft>
              <a:buClr>
                <a:srgbClr val="FFFF66"/>
              </a:buClr>
              <a:buFont typeface="Wingdings" panose="05000000000000000000" pitchFamily="2" charset="2"/>
              <a:buChar char="v"/>
            </a:pPr>
            <a:r>
              <a:rPr lang="en-US" sz="2800" dirty="0">
                <a:effectLst>
                  <a:outerShdw blurRad="38100" dist="38100" dir="2700000" algn="tl">
                    <a:srgbClr val="000000">
                      <a:alpha val="43137"/>
                    </a:srgbClr>
                  </a:outerShdw>
                </a:effectLst>
                <a:latin typeface="+mn-lt"/>
              </a:rPr>
              <a:t>Purposes of monitoring</a:t>
            </a:r>
          </a:p>
          <a:p>
            <a:pPr marL="914400" lvl="1" indent="-457200" algn="l">
              <a:spcAft>
                <a:spcPts val="900"/>
              </a:spcAft>
              <a:buClr>
                <a:srgbClr val="FFFF66"/>
              </a:buClr>
              <a:buFont typeface="Wingdings" panose="05000000000000000000" pitchFamily="2" charset="2"/>
              <a:buChar char="Ø"/>
            </a:pPr>
            <a:r>
              <a:rPr lang="en-US" sz="1800" dirty="0">
                <a:effectLst>
                  <a:outerShdw blurRad="38100" dist="38100" dir="2700000" algn="tl">
                    <a:srgbClr val="000000">
                      <a:alpha val="43137"/>
                    </a:srgbClr>
                  </a:outerShdw>
                </a:effectLst>
                <a:latin typeface="+mn-lt"/>
              </a:rPr>
              <a:t>Commission acceptance from FPIs, in their filings with the Commission, financial statements prepared in accordance with IFRS as issued by the IASB without reconciliation to GAAP as used in the U.S.   </a:t>
            </a:r>
          </a:p>
          <a:p>
            <a:pPr marL="914400" lvl="1" indent="-457200" algn="l">
              <a:spcAft>
                <a:spcPts val="900"/>
              </a:spcAft>
              <a:buClr>
                <a:srgbClr val="FFFF66"/>
              </a:buClr>
              <a:buFont typeface="Wingdings" panose="05000000000000000000" pitchFamily="2" charset="2"/>
              <a:buChar char="Ø"/>
            </a:pPr>
            <a:r>
              <a:rPr lang="en-US" sz="1800" dirty="0" smtClean="0">
                <a:effectLst>
                  <a:outerShdw blurRad="38100" dist="38100" dir="2700000" algn="tl">
                    <a:srgbClr val="000000">
                      <a:alpha val="43137"/>
                    </a:srgbClr>
                  </a:outerShdw>
                </a:effectLst>
                <a:latin typeface="+mn-lt"/>
              </a:rPr>
              <a:t>Commission </a:t>
            </a:r>
            <a:r>
              <a:rPr lang="en-US" sz="1800" dirty="0">
                <a:effectLst>
                  <a:outerShdw blurRad="38100" dist="38100" dir="2700000" algn="tl">
                    <a:srgbClr val="000000">
                      <a:alpha val="43137"/>
                    </a:srgbClr>
                  </a:outerShdw>
                </a:effectLst>
                <a:latin typeface="+mn-lt"/>
              </a:rPr>
              <a:t>staff participation in Standing Committee #1 of the International Organization of Securities Commissions</a:t>
            </a:r>
          </a:p>
          <a:p>
            <a:pPr marL="914400" lvl="1" indent="-457200" algn="l">
              <a:spcAft>
                <a:spcPts val="900"/>
              </a:spcAft>
              <a:buClr>
                <a:srgbClr val="FFFF66"/>
              </a:buClr>
              <a:buFont typeface="Wingdings" panose="05000000000000000000" pitchFamily="2" charset="2"/>
              <a:buChar char="Ø"/>
            </a:pPr>
            <a:r>
              <a:rPr lang="en-US" sz="1800" dirty="0" smtClean="0">
                <a:effectLst>
                  <a:outerShdw blurRad="38100" dist="38100" dir="2700000" algn="tl">
                    <a:srgbClr val="000000">
                      <a:alpha val="43137"/>
                    </a:srgbClr>
                  </a:outerShdw>
                </a:effectLst>
                <a:latin typeface="+mn-lt"/>
              </a:rPr>
              <a:t>IFRS </a:t>
            </a:r>
            <a:r>
              <a:rPr lang="en-US" sz="1800" dirty="0">
                <a:effectLst>
                  <a:outerShdw blurRad="38100" dist="38100" dir="2700000" algn="tl">
                    <a:srgbClr val="000000">
                      <a:alpha val="43137"/>
                    </a:srgbClr>
                  </a:outerShdw>
                </a:effectLst>
                <a:latin typeface="+mn-lt"/>
              </a:rPr>
              <a:t>Work </a:t>
            </a:r>
            <a:r>
              <a:rPr lang="en-US" sz="1800" dirty="0" smtClean="0">
                <a:effectLst>
                  <a:outerShdw blurRad="38100" dist="38100" dir="2700000" algn="tl">
                    <a:srgbClr val="000000">
                      <a:alpha val="43137"/>
                    </a:srgbClr>
                  </a:outerShdw>
                </a:effectLst>
                <a:latin typeface="+mn-lt"/>
              </a:rPr>
              <a:t>Plan; next steps as directed by Commission </a:t>
            </a:r>
          </a:p>
          <a:p>
            <a:pPr marL="914400" lvl="1" indent="-457200" algn="l">
              <a:spcAft>
                <a:spcPts val="900"/>
              </a:spcAft>
              <a:buClr>
                <a:srgbClr val="FFFF66"/>
              </a:buClr>
              <a:buFont typeface="Wingdings" panose="05000000000000000000" pitchFamily="2" charset="2"/>
              <a:buChar char="Ø"/>
            </a:pPr>
            <a:r>
              <a:rPr lang="en-US" sz="1800" dirty="0" smtClean="0">
                <a:effectLst>
                  <a:outerShdw blurRad="38100" dist="38100" dir="2700000" algn="tl">
                    <a:srgbClr val="000000">
                      <a:alpha val="43137"/>
                    </a:srgbClr>
                  </a:outerShdw>
                </a:effectLst>
                <a:latin typeface="+mn-lt"/>
              </a:rPr>
              <a:t>Commission participation on IFRS Foundation Monitoring Board</a:t>
            </a:r>
            <a:endParaRPr lang="en-US" sz="1800" dirty="0">
              <a:effectLst>
                <a:outerShdw blurRad="38100" dist="38100" dir="2700000" algn="tl">
                  <a:srgbClr val="000000">
                    <a:alpha val="43137"/>
                  </a:srgbClr>
                </a:outerShdw>
              </a:effectLst>
              <a:latin typeface="+mn-lt"/>
            </a:endParaRPr>
          </a:p>
          <a:p>
            <a:pPr lvl="1" algn="l"/>
            <a:endParaRPr lang="en-US" sz="1600" dirty="0">
              <a:latin typeface="Georgia" pitchFamily="18" charset="0"/>
            </a:endParaRPr>
          </a:p>
        </p:txBody>
      </p:sp>
      <p:sp>
        <p:nvSpPr>
          <p:cNvPr id="12291" name="Text Box 5"/>
          <p:cNvSpPr txBox="1">
            <a:spLocks noChangeArrowheads="1"/>
          </p:cNvSpPr>
          <p:nvPr/>
        </p:nvSpPr>
        <p:spPr bwMode="auto">
          <a:xfrm>
            <a:off x="1409700" y="771525"/>
            <a:ext cx="7315200" cy="707886"/>
          </a:xfrm>
          <a:prstGeom prst="rect">
            <a:avLst/>
          </a:prstGeom>
          <a:noFill/>
          <a:ln w="9525">
            <a:noFill/>
            <a:miter lim="800000"/>
            <a:headEnd/>
            <a:tailEnd/>
          </a:ln>
        </p:spPr>
        <p:txBody>
          <a:bodyPr>
            <a:spAutoFit/>
          </a:bodyPr>
          <a:lstStyle/>
          <a:p>
            <a:pPr algn="l"/>
            <a:r>
              <a:rPr lang="en-US" dirty="0">
                <a:solidFill>
                  <a:srgbClr val="FFFF99"/>
                </a:solidFill>
                <a:effectLst>
                  <a:outerShdw blurRad="38100" dist="38100" dir="2700000" algn="tl">
                    <a:srgbClr val="000000">
                      <a:alpha val="43137"/>
                    </a:srgbClr>
                  </a:outerShdw>
                </a:effectLst>
                <a:latin typeface="+mn-lt"/>
              </a:rPr>
              <a:t>Monitoring of the IASB</a:t>
            </a:r>
          </a:p>
        </p:txBody>
      </p:sp>
    </p:spTree>
    <p:extLst>
      <p:ext uri="{BB962C8B-B14F-4D97-AF65-F5344CB8AC3E}">
        <p14:creationId xmlns:p14="http://schemas.microsoft.com/office/powerpoint/2010/main" val="410058183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81000" y="6323013"/>
            <a:ext cx="1905000" cy="457200"/>
          </a:xfrm>
          <a:prstGeom prst="rect">
            <a:avLst/>
          </a:prstGeom>
          <a:noFill/>
          <a:ln w="12700">
            <a:noFill/>
            <a:miter lim="800000"/>
            <a:headEnd/>
            <a:tailEnd/>
          </a:ln>
        </p:spPr>
        <p:txBody>
          <a:bodyPr wrap="none" anchor="ctr"/>
          <a:lstStyle/>
          <a:p>
            <a:endParaRPr lang="en-US" dirty="0"/>
          </a:p>
        </p:txBody>
      </p:sp>
      <p:sp>
        <p:nvSpPr>
          <p:cNvPr id="207875" name="Rectangle 3"/>
          <p:cNvSpPr>
            <a:spLocks noGrp="1" noChangeArrowheads="1"/>
          </p:cNvSpPr>
          <p:nvPr>
            <p:ph type="body" idx="1"/>
          </p:nvPr>
        </p:nvSpPr>
        <p:spPr>
          <a:xfrm>
            <a:off x="1447800" y="2165350"/>
            <a:ext cx="6691313" cy="4692650"/>
          </a:xfrm>
        </p:spPr>
        <p:txBody>
          <a:bodyPr/>
          <a:lstStyle/>
          <a:p>
            <a:pPr marL="0" indent="0">
              <a:lnSpc>
                <a:spcPct val="90000"/>
              </a:lnSpc>
              <a:defRPr/>
            </a:pPr>
            <a:r>
              <a:rPr lang="en-US" dirty="0" smtClean="0"/>
              <a:t>The Securities and Exchange Commission, as a matter of policy, disclaims responsibility for any private publication or statement by any of its employees.  The views expressed herein are those of the author and do not necessarily reflect the views of the Commission or of the author’s colleagues upon the staff of the Commission.</a:t>
            </a:r>
          </a:p>
        </p:txBody>
      </p:sp>
      <p:sp>
        <p:nvSpPr>
          <p:cNvPr id="207876" name="Rectangle 4"/>
          <p:cNvSpPr>
            <a:spLocks noGrp="1" noChangeArrowheads="1"/>
          </p:cNvSpPr>
          <p:nvPr>
            <p:ph type="title"/>
          </p:nvPr>
        </p:nvSpPr>
        <p:spPr/>
        <p:txBody>
          <a:bodyPr/>
          <a:lstStyle/>
          <a:p>
            <a:pPr>
              <a:defRPr/>
            </a:pPr>
            <a:r>
              <a:rPr lang="en-US" dirty="0" smtClean="0"/>
              <a:t>     </a:t>
            </a:r>
            <a:r>
              <a:rPr lang="en-US" sz="4800" dirty="0" smtClean="0">
                <a:latin typeface="+mn-lt"/>
                <a:ea typeface="Arial Unicode MS" pitchFamily="34" charset="-128"/>
                <a:cs typeface="Arial Unicode MS" pitchFamily="34" charset="-128"/>
              </a:rPr>
              <a:t>Disclaimer</a:t>
            </a:r>
            <a:endParaRPr lang="en-US" dirty="0" smtClean="0">
              <a:latin typeface="+mn-lt"/>
              <a:ea typeface="Arial Unicode MS" pitchFamily="34" charset="-128"/>
              <a:cs typeface="Arial Unicode MS" pitchFamily="34" charset="-128"/>
            </a:endParaRPr>
          </a:p>
        </p:txBody>
      </p:sp>
      <p:pic>
        <p:nvPicPr>
          <p:cNvPr id="6149" name="Picture 5" descr="newseal"/>
          <p:cNvPicPr>
            <a:picLocks noChangeAspect="1" noChangeArrowheads="1"/>
          </p:cNvPicPr>
          <p:nvPr/>
        </p:nvPicPr>
        <p:blipFill>
          <a:blip r:embed="rId3" cstate="print"/>
          <a:srcRect/>
          <a:stretch>
            <a:fillRect/>
          </a:stretch>
        </p:blipFill>
        <p:spPr bwMode="auto">
          <a:xfrm>
            <a:off x="304800" y="304800"/>
            <a:ext cx="1695450" cy="17081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409700" y="1600200"/>
            <a:ext cx="7734300" cy="5478423"/>
          </a:xfrm>
          <a:prstGeom prst="rect">
            <a:avLst/>
          </a:prstGeom>
          <a:noFill/>
          <a:ln w="9525">
            <a:noFill/>
            <a:miter lim="800000"/>
            <a:headEnd/>
            <a:tailEnd/>
          </a:ln>
        </p:spPr>
        <p:txBody>
          <a:bodyPr wrap="square">
            <a:spAutoFit/>
          </a:bodyPr>
          <a:lstStyle/>
          <a:p>
            <a:pPr marL="457200" indent="-457200" algn="l">
              <a:spcAft>
                <a:spcPts val="600"/>
              </a:spcAft>
              <a:buClr>
                <a:srgbClr val="FFFF66"/>
              </a:buClr>
              <a:buFont typeface="Wingdings" panose="05000000000000000000" pitchFamily="2" charset="2"/>
              <a:buChar char="v"/>
            </a:pPr>
            <a:r>
              <a:rPr lang="en-US" sz="2400" dirty="0">
                <a:effectLst>
                  <a:outerShdw blurRad="38100" dist="38100" dir="2700000" algn="tl">
                    <a:srgbClr val="000000">
                      <a:alpha val="43137"/>
                    </a:srgbClr>
                  </a:outerShdw>
                </a:effectLst>
                <a:latin typeface="+mn-lt"/>
              </a:rPr>
              <a:t>Commission’s statutory obligation</a:t>
            </a:r>
          </a:p>
          <a:p>
            <a:pPr marL="914400" lvl="1" indent="-457200" algn="l">
              <a:spcAft>
                <a:spcPts val="600"/>
              </a:spcAft>
              <a:buClr>
                <a:srgbClr val="FFFF66"/>
              </a:buClr>
              <a:buFont typeface="Wingdings" panose="05000000000000000000" pitchFamily="2" charset="2"/>
              <a:buChar char="Ø"/>
            </a:pPr>
            <a:r>
              <a:rPr lang="en-US" sz="1600" dirty="0">
                <a:effectLst>
                  <a:outerShdw blurRad="38100" dist="38100" dir="2700000" algn="tl">
                    <a:srgbClr val="000000">
                      <a:alpha val="43137"/>
                    </a:srgbClr>
                  </a:outerShdw>
                </a:effectLst>
                <a:latin typeface="+mn-lt"/>
              </a:rPr>
              <a:t>To </a:t>
            </a:r>
            <a:r>
              <a:rPr lang="en-US" sz="1600" dirty="0" smtClean="0">
                <a:effectLst>
                  <a:outerShdw blurRad="38100" dist="38100" dir="2700000" algn="tl">
                    <a:srgbClr val="000000">
                      <a:alpha val="43137"/>
                    </a:srgbClr>
                  </a:outerShdw>
                </a:effectLst>
                <a:latin typeface="+mn-lt"/>
              </a:rPr>
              <a:t>define </a:t>
            </a:r>
            <a:r>
              <a:rPr lang="en-US" sz="1600" dirty="0">
                <a:effectLst>
                  <a:outerShdw blurRad="38100" dist="38100" dir="2700000" algn="tl">
                    <a:srgbClr val="000000">
                      <a:alpha val="43137"/>
                    </a:srgbClr>
                  </a:outerShdw>
                </a:effectLst>
                <a:latin typeface="+mn-lt"/>
              </a:rPr>
              <a:t>accounting standards for public companies</a:t>
            </a:r>
          </a:p>
          <a:p>
            <a:pPr marL="457200"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Role </a:t>
            </a:r>
            <a:r>
              <a:rPr lang="en-US" sz="2400" dirty="0">
                <a:effectLst>
                  <a:outerShdw blurRad="38100" dist="38100" dir="2700000" algn="tl">
                    <a:srgbClr val="000000">
                      <a:alpha val="43137"/>
                    </a:srgbClr>
                  </a:outerShdw>
                </a:effectLst>
                <a:latin typeface="+mn-lt"/>
              </a:rPr>
              <a:t>of the private sector</a:t>
            </a:r>
          </a:p>
          <a:p>
            <a:pPr marL="914400" lvl="1" indent="-457200" algn="l">
              <a:spcAft>
                <a:spcPts val="600"/>
              </a:spcAft>
              <a:buClr>
                <a:srgbClr val="FFFF66"/>
              </a:buClr>
              <a:buFont typeface="Wingdings" panose="05000000000000000000" pitchFamily="2" charset="2"/>
              <a:buChar char="Ø"/>
            </a:pPr>
            <a:r>
              <a:rPr lang="en-US" sz="1600" dirty="0">
                <a:effectLst>
                  <a:outerShdw blurRad="38100" dist="38100" dir="2700000" algn="tl">
                    <a:srgbClr val="000000">
                      <a:alpha val="43137"/>
                    </a:srgbClr>
                  </a:outerShdw>
                </a:effectLst>
              </a:rPr>
              <a:t>Updated ASR No. 150 (December 1973):  Expressed the Commission's intent to continue to look to the private sector for leadership in establishing and improving accounting principles and standards through the FASB</a:t>
            </a:r>
          </a:p>
          <a:p>
            <a:pPr marL="914400" lvl="1" indent="-457200" algn="l">
              <a:spcAft>
                <a:spcPts val="600"/>
              </a:spcAft>
              <a:buClr>
                <a:srgbClr val="FFFF66"/>
              </a:buClr>
              <a:buFont typeface="Wingdings" panose="05000000000000000000" pitchFamily="2" charset="2"/>
              <a:buChar char="Ø"/>
            </a:pPr>
            <a:r>
              <a:rPr lang="en-US" sz="1600" dirty="0" smtClean="0">
                <a:effectLst>
                  <a:outerShdw blurRad="38100" dist="38100" dir="2700000" algn="tl">
                    <a:srgbClr val="000000">
                      <a:alpha val="43137"/>
                    </a:srgbClr>
                  </a:outerShdw>
                </a:effectLst>
                <a:latin typeface="+mn-lt"/>
              </a:rPr>
              <a:t>April </a:t>
            </a:r>
            <a:r>
              <a:rPr lang="en-US" sz="1600" dirty="0">
                <a:effectLst>
                  <a:outerShdw blurRad="38100" dist="38100" dir="2700000" algn="tl">
                    <a:srgbClr val="000000">
                      <a:alpha val="43137"/>
                    </a:srgbClr>
                  </a:outerShdw>
                </a:effectLst>
                <a:latin typeface="+mn-lt"/>
              </a:rPr>
              <a:t>2003:  Commission policy statement (FR-70) recognizing the FASB as a Designated Private Sector Standard Setter, and the FASB’s standards as “generally accepted” for purposes of the federal securities laws, in accordance with Section 108 of the Sarbanes-Oxley Act of 2002</a:t>
            </a:r>
          </a:p>
          <a:p>
            <a:pPr marL="457200"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OCA staff tracks the FASB’s standard setting activities on an ongoing basis and maintains regular dialogue to express any potential concerns.  </a:t>
            </a:r>
            <a:endParaRPr lang="en-US" sz="2400" dirty="0">
              <a:effectLst>
                <a:outerShdw blurRad="38100" dist="38100" dir="2700000" algn="tl">
                  <a:srgbClr val="000000">
                    <a:alpha val="43137"/>
                  </a:srgbClr>
                </a:outerShdw>
              </a:effectLst>
              <a:latin typeface="+mn-lt"/>
            </a:endParaRPr>
          </a:p>
          <a:p>
            <a:pPr lvl="1"/>
            <a:endParaRPr lang="en-US" sz="1600" dirty="0">
              <a:latin typeface="+mn-lt"/>
            </a:endParaRPr>
          </a:p>
        </p:txBody>
      </p:sp>
      <p:sp>
        <p:nvSpPr>
          <p:cNvPr id="11267" name="Text Box 5"/>
          <p:cNvSpPr txBox="1">
            <a:spLocks noChangeArrowheads="1"/>
          </p:cNvSpPr>
          <p:nvPr/>
        </p:nvSpPr>
        <p:spPr bwMode="auto">
          <a:xfrm>
            <a:off x="1409700" y="695325"/>
            <a:ext cx="7315200" cy="707886"/>
          </a:xfrm>
          <a:prstGeom prst="rect">
            <a:avLst/>
          </a:prstGeom>
          <a:noFill/>
          <a:ln w="9525">
            <a:noFill/>
            <a:miter lim="800000"/>
            <a:headEnd/>
            <a:tailEnd/>
          </a:ln>
        </p:spPr>
        <p:txBody>
          <a:bodyPr>
            <a:spAutoFit/>
          </a:bodyPr>
          <a:lstStyle/>
          <a:p>
            <a:pPr algn="l"/>
            <a:r>
              <a:rPr lang="en-US" dirty="0">
                <a:solidFill>
                  <a:srgbClr val="FFFF99"/>
                </a:solidFill>
                <a:effectLst>
                  <a:outerShdw blurRad="38100" dist="38100" dir="2700000" algn="tl">
                    <a:srgbClr val="000000">
                      <a:alpha val="43137"/>
                    </a:srgbClr>
                  </a:outerShdw>
                </a:effectLst>
                <a:latin typeface="+mn-lt"/>
              </a:rPr>
              <a:t>Oversight of the FASB</a:t>
            </a:r>
          </a:p>
        </p:txBody>
      </p:sp>
    </p:spTree>
    <p:extLst>
      <p:ext uri="{BB962C8B-B14F-4D97-AF65-F5344CB8AC3E}">
        <p14:creationId xmlns:p14="http://schemas.microsoft.com/office/powerpoint/2010/main" val="366038284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1409700" y="1600200"/>
            <a:ext cx="7734300" cy="2569934"/>
          </a:xfrm>
          <a:prstGeom prst="rect">
            <a:avLst/>
          </a:prstGeom>
          <a:noFill/>
          <a:ln w="9525">
            <a:noFill/>
            <a:miter lim="800000"/>
            <a:headEnd/>
            <a:tailEnd/>
          </a:ln>
        </p:spPr>
        <p:txBody>
          <a:bodyPr wrap="square">
            <a:spAutoFit/>
          </a:bodyPr>
          <a:lstStyle/>
          <a:p>
            <a:pPr marL="457200"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Final standard was issued in May 2014</a:t>
            </a:r>
          </a:p>
          <a:p>
            <a:pPr marL="457200"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SEC Staff will monitor implementation</a:t>
            </a:r>
          </a:p>
          <a:p>
            <a:pPr marL="457200"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Related SEC staff guidance and interpretations</a:t>
            </a:r>
          </a:p>
          <a:p>
            <a:pPr marL="914400" lvl="1"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SAB 104, SEC Staff Views (EITF D-Topics)</a:t>
            </a:r>
          </a:p>
          <a:p>
            <a:pPr marL="914400" lvl="1" indent="-457200" algn="l">
              <a:spcAft>
                <a:spcPts val="600"/>
              </a:spcAft>
              <a:buClr>
                <a:srgbClr val="FFFF66"/>
              </a:buClr>
              <a:buFont typeface="Wingdings" panose="05000000000000000000" pitchFamily="2" charset="2"/>
              <a:buChar char="v"/>
            </a:pPr>
            <a:r>
              <a:rPr lang="en-US" sz="2400" dirty="0" smtClean="0">
                <a:effectLst>
                  <a:outerShdw blurRad="38100" dist="38100" dir="2700000" algn="tl">
                    <a:srgbClr val="000000">
                      <a:alpha val="43137"/>
                    </a:srgbClr>
                  </a:outerShdw>
                </a:effectLst>
                <a:latin typeface="+mn-lt"/>
              </a:rPr>
              <a:t>SAB 74 disclosures  </a:t>
            </a:r>
            <a:endParaRPr lang="en-US" sz="2400" dirty="0">
              <a:effectLst>
                <a:outerShdw blurRad="38100" dist="38100" dir="2700000" algn="tl">
                  <a:srgbClr val="000000">
                    <a:alpha val="43137"/>
                  </a:srgbClr>
                </a:outerShdw>
              </a:effectLst>
              <a:latin typeface="+mn-lt"/>
            </a:endParaRPr>
          </a:p>
          <a:p>
            <a:pPr lvl="1"/>
            <a:endParaRPr lang="en-US" sz="1600" dirty="0">
              <a:latin typeface="+mn-lt"/>
            </a:endParaRPr>
          </a:p>
        </p:txBody>
      </p:sp>
      <p:sp>
        <p:nvSpPr>
          <p:cNvPr id="11267" name="Text Box 5"/>
          <p:cNvSpPr txBox="1">
            <a:spLocks noChangeArrowheads="1"/>
          </p:cNvSpPr>
          <p:nvPr/>
        </p:nvSpPr>
        <p:spPr bwMode="auto">
          <a:xfrm>
            <a:off x="1409700" y="695325"/>
            <a:ext cx="7315200" cy="523220"/>
          </a:xfrm>
          <a:prstGeom prst="rect">
            <a:avLst/>
          </a:prstGeom>
          <a:noFill/>
          <a:ln w="9525">
            <a:noFill/>
            <a:miter lim="800000"/>
            <a:headEnd/>
            <a:tailEnd/>
          </a:ln>
        </p:spPr>
        <p:txBody>
          <a:bodyPr>
            <a:spAutoFit/>
          </a:bodyPr>
          <a:lstStyle/>
          <a:p>
            <a:pPr algn="l"/>
            <a:r>
              <a:rPr lang="en-US" sz="2800" dirty="0" smtClean="0">
                <a:solidFill>
                  <a:srgbClr val="FFFF99"/>
                </a:solidFill>
                <a:effectLst>
                  <a:outerShdw blurRad="38100" dist="38100" dir="2700000" algn="tl">
                    <a:srgbClr val="000000">
                      <a:alpha val="43137"/>
                    </a:srgbClr>
                  </a:outerShdw>
                </a:effectLst>
                <a:latin typeface="+mn-lt"/>
              </a:rPr>
              <a:t>Revenue Recognition Implementation</a:t>
            </a:r>
            <a:endParaRPr lang="en-US" sz="2800" dirty="0">
              <a:solidFill>
                <a:srgbClr val="FFFF99"/>
              </a:solidFill>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622100434"/>
      </p:ext>
    </p:extLst>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dirty="0" smtClean="0">
                <a:latin typeface="+mn-lt"/>
              </a:rPr>
              <a:t>OCA – Accounting Group:</a:t>
            </a:r>
            <a:br>
              <a:rPr lang="en-US" dirty="0" smtClean="0">
                <a:latin typeface="+mn-lt"/>
              </a:rPr>
            </a:br>
            <a:r>
              <a:rPr lang="en-US" dirty="0" smtClean="0">
                <a:latin typeface="+mn-lt"/>
              </a:rPr>
              <a:t>Consultations</a:t>
            </a:r>
            <a:endParaRPr lang="en-US" dirty="0">
              <a:latin typeface="+mn-lt"/>
            </a:endParaRPr>
          </a:p>
        </p:txBody>
      </p:sp>
    </p:spTree>
    <p:extLst>
      <p:ext uri="{BB962C8B-B14F-4D97-AF65-F5344CB8AC3E}">
        <p14:creationId xmlns:p14="http://schemas.microsoft.com/office/powerpoint/2010/main" val="374773117"/>
      </p:ext>
    </p:extLst>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1371600" y="304800"/>
            <a:ext cx="7772400" cy="11430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Consultations with OCA’s Accounting Group</a:t>
            </a:r>
          </a:p>
        </p:txBody>
      </p:sp>
      <p:sp>
        <p:nvSpPr>
          <p:cNvPr id="16387" name="Content Placeholder 2"/>
          <p:cNvSpPr>
            <a:spLocks noGrp="1"/>
          </p:cNvSpPr>
          <p:nvPr>
            <p:ph idx="1"/>
          </p:nvPr>
        </p:nvSpPr>
        <p:spPr bwMode="auto">
          <a:xfrm>
            <a:off x="1371600" y="1752600"/>
            <a:ext cx="7467600" cy="4343400"/>
          </a:xfrm>
          <a:noFill/>
          <a:ln>
            <a:miter lim="800000"/>
            <a:headEnd/>
            <a:tailEnd/>
          </a:ln>
        </p:spPr>
        <p:txBody>
          <a:bodyPr wrap="square" lIns="91440" tIns="45720" rIns="91440" bIns="45720" numCol="1" anchor="t" anchorCtr="0" compatLnSpc="1">
            <a:prstTxWarp prst="textNoShape">
              <a:avLst/>
            </a:prstTxWarp>
          </a:bodyPr>
          <a:lstStyle/>
          <a:p>
            <a:pPr marL="457200"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Pre-filing basis – requests from registrants</a:t>
            </a:r>
          </a:p>
          <a:p>
            <a:pPr marL="912813" lvl="1" indent="-455613">
              <a:lnSpc>
                <a:spcPct val="90000"/>
              </a:lnSpc>
              <a:spcAft>
                <a:spcPts val="1000"/>
              </a:spcAft>
              <a:buClr>
                <a:srgbClr val="FFFF66"/>
              </a:buClr>
              <a:buFont typeface="Wingdings" panose="05000000000000000000" pitchFamily="2" charset="2"/>
              <a:buChar char="Ø"/>
            </a:pPr>
            <a:r>
              <a:rPr lang="en-US" sz="1800" dirty="0" smtClean="0">
                <a:ea typeface="ＭＳ Ｐゴシック" charset="-128"/>
              </a:rPr>
              <a:t>Guidance posted on the SEC’s website: http://www.sec.gov/info/accountants/ocasubguidance.htm</a:t>
            </a:r>
          </a:p>
          <a:p>
            <a:pPr marL="457200"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Post-filing basis  </a:t>
            </a:r>
          </a:p>
          <a:p>
            <a:pPr marL="912813" lvl="1" indent="-455613">
              <a:lnSpc>
                <a:spcPct val="90000"/>
              </a:lnSpc>
              <a:spcAft>
                <a:spcPts val="1000"/>
              </a:spcAft>
              <a:buClr>
                <a:srgbClr val="FFFF66"/>
              </a:buClr>
              <a:buFont typeface="Wingdings" panose="05000000000000000000" pitchFamily="2" charset="2"/>
              <a:buChar char="Ø"/>
            </a:pPr>
            <a:r>
              <a:rPr lang="en-US" sz="1800" dirty="0" smtClean="0">
                <a:ea typeface="ＭＳ Ｐゴシック" charset="-128"/>
              </a:rPr>
              <a:t>Internal consultations from Divisions of Corporation Finance, Enforcement and Investment Management</a:t>
            </a:r>
          </a:p>
          <a:p>
            <a:pPr marL="912813" lvl="1" indent="-455613">
              <a:lnSpc>
                <a:spcPct val="90000"/>
              </a:lnSpc>
              <a:spcAft>
                <a:spcPts val="1000"/>
              </a:spcAft>
              <a:buClr>
                <a:srgbClr val="FFFF66"/>
              </a:buClr>
              <a:buFont typeface="Wingdings" panose="05000000000000000000" pitchFamily="2" charset="2"/>
              <a:buChar char="Ø"/>
            </a:pPr>
            <a:r>
              <a:rPr lang="en-US" sz="1800" dirty="0" smtClean="0">
                <a:ea typeface="ＭＳ Ｐゴシック" charset="-128"/>
              </a:rPr>
              <a:t>Requests from registrants</a:t>
            </a:r>
          </a:p>
          <a:p>
            <a:pPr marL="912813" lvl="1" indent="-455613">
              <a:lnSpc>
                <a:spcPct val="90000"/>
              </a:lnSpc>
              <a:spcAft>
                <a:spcPts val="1000"/>
              </a:spcAft>
              <a:buClr>
                <a:srgbClr val="FFFF66"/>
              </a:buClr>
              <a:buFont typeface="Wingdings" panose="05000000000000000000" pitchFamily="2" charset="2"/>
              <a:buChar char="Ø"/>
            </a:pPr>
            <a:r>
              <a:rPr lang="en-US" sz="1800" dirty="0" smtClean="0">
                <a:ea typeface="ＭＳ Ｐゴシック" charset="-128"/>
              </a:rPr>
              <a:t>Requests from PCAOB</a:t>
            </a:r>
          </a:p>
          <a:p>
            <a:pPr marL="457200"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Informal consultations </a:t>
            </a:r>
          </a:p>
          <a:p>
            <a:pPr marL="912813" lvl="1" indent="-455613">
              <a:lnSpc>
                <a:spcPct val="90000"/>
              </a:lnSpc>
              <a:spcAft>
                <a:spcPts val="1000"/>
              </a:spcAft>
              <a:buClr>
                <a:srgbClr val="FFFF66"/>
              </a:buClr>
              <a:buFont typeface="Wingdings" panose="05000000000000000000" pitchFamily="2" charset="2"/>
              <a:buChar char="Ø"/>
            </a:pPr>
            <a:r>
              <a:rPr lang="en-US" sz="1800" dirty="0">
                <a:ea typeface="ＭＳ Ｐゴシック" charset="-128"/>
              </a:rPr>
              <a:t>Accountant-on-call – (202) 551-5300</a:t>
            </a:r>
          </a:p>
          <a:p>
            <a:pPr marL="912813" lvl="1" indent="-455613">
              <a:lnSpc>
                <a:spcPct val="90000"/>
              </a:lnSpc>
              <a:spcAft>
                <a:spcPts val="1000"/>
              </a:spcAft>
              <a:buClr>
                <a:srgbClr val="FFFF66"/>
              </a:buClr>
              <a:buFont typeface="Wingdings" panose="05000000000000000000" pitchFamily="2" charset="2"/>
              <a:buChar char="Ø"/>
            </a:pPr>
            <a:r>
              <a:rPr lang="en-US" sz="1800" dirty="0" smtClean="0">
                <a:ea typeface="ＭＳ Ｐゴシック" charset="-128"/>
              </a:rPr>
              <a:t>Through e-mail at oca@sec.gov </a:t>
            </a:r>
          </a:p>
          <a:p>
            <a:pPr lvl="1">
              <a:lnSpc>
                <a:spcPct val="90000"/>
              </a:lnSpc>
            </a:pPr>
            <a:endParaRPr lang="en-US" sz="2000" dirty="0" smtClean="0">
              <a:ea typeface="ＭＳ Ｐゴシック" charset="-128"/>
            </a:endParaRPr>
          </a:p>
        </p:txBody>
      </p:sp>
    </p:spTree>
    <p:extLst>
      <p:ext uri="{BB962C8B-B14F-4D97-AF65-F5344CB8AC3E}">
        <p14:creationId xmlns:p14="http://schemas.microsoft.com/office/powerpoint/2010/main" val="497604208"/>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1371600" y="304800"/>
            <a:ext cx="7772400" cy="11430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Consultations Process</a:t>
            </a:r>
          </a:p>
        </p:txBody>
      </p:sp>
      <p:sp>
        <p:nvSpPr>
          <p:cNvPr id="16387" name="Content Placeholder 2"/>
          <p:cNvSpPr>
            <a:spLocks noGrp="1"/>
          </p:cNvSpPr>
          <p:nvPr>
            <p:ph idx="1"/>
          </p:nvPr>
        </p:nvSpPr>
        <p:spPr bwMode="auto">
          <a:xfrm>
            <a:off x="1371600" y="1752600"/>
            <a:ext cx="7467600" cy="4343400"/>
          </a:xfrm>
          <a:noFill/>
          <a:ln>
            <a:miter lim="800000"/>
            <a:headEnd/>
            <a:tailEnd/>
          </a:ln>
        </p:spPr>
        <p:txBody>
          <a:bodyPr wrap="square" lIns="91440" tIns="45720" rIns="91440" bIns="45720" numCol="1" anchor="t" anchorCtr="0" compatLnSpc="1">
            <a:prstTxWarp prst="textNoShape">
              <a:avLst/>
            </a:prstTxWarp>
          </a:bodyPr>
          <a:lstStyle/>
          <a:p>
            <a:pPr marL="457200"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Issue team is assigned with expertise in specific GAAP topics addressed in the request.</a:t>
            </a:r>
          </a:p>
          <a:p>
            <a:pPr marL="923925" lvl="2"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Rigorous decision making philosophy applied</a:t>
            </a:r>
          </a:p>
          <a:p>
            <a:pPr marL="923925" lvl="2"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Certain triggers require the team to consult with the Senior Associate Chief Accountant, Deputy Chief Accountant, and/or the Chief Accountant</a:t>
            </a:r>
          </a:p>
          <a:p>
            <a:pPr marL="923925" lvl="2"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Review processes exist within OCA if the Company disagrees with the OCA view</a:t>
            </a:r>
          </a:p>
          <a:p>
            <a:pPr marL="1257300" lvl="3" indent="-457200">
              <a:lnSpc>
                <a:spcPct val="90000"/>
              </a:lnSpc>
              <a:spcAft>
                <a:spcPts val="1000"/>
              </a:spcAft>
              <a:buClr>
                <a:srgbClr val="FFFF66"/>
              </a:buClr>
              <a:buFont typeface="Wingdings" panose="05000000000000000000" pitchFamily="2" charset="2"/>
              <a:buChar char="v"/>
            </a:pPr>
            <a:r>
              <a:rPr lang="en-US" dirty="0" smtClean="0">
                <a:ea typeface="ＭＳ Ｐゴシック" charset="-128"/>
              </a:rPr>
              <a:t>Company may request an in-person meeting or conference call to discuss its views</a:t>
            </a:r>
          </a:p>
          <a:p>
            <a:pPr marL="923925" lvl="2" indent="-457200">
              <a:lnSpc>
                <a:spcPct val="90000"/>
              </a:lnSpc>
              <a:spcAft>
                <a:spcPts val="1000"/>
              </a:spcAft>
              <a:buClr>
                <a:srgbClr val="FFFF66"/>
              </a:buClr>
              <a:buFont typeface="Wingdings" panose="05000000000000000000" pitchFamily="2" charset="2"/>
              <a:buChar char="v"/>
            </a:pPr>
            <a:endParaRPr lang="en-US" dirty="0" smtClean="0">
              <a:ea typeface="ＭＳ Ｐゴシック" charset="-128"/>
            </a:endParaRPr>
          </a:p>
          <a:p>
            <a:pPr marL="0" indent="0">
              <a:lnSpc>
                <a:spcPct val="90000"/>
              </a:lnSpc>
              <a:spcAft>
                <a:spcPts val="1000"/>
              </a:spcAft>
              <a:buClr>
                <a:srgbClr val="FFFF66"/>
              </a:buClr>
            </a:pPr>
            <a:r>
              <a:rPr lang="en-US" dirty="0" smtClean="0">
                <a:ea typeface="ＭＳ Ｐゴシック" charset="-128"/>
              </a:rPr>
              <a:t>  </a:t>
            </a:r>
          </a:p>
          <a:p>
            <a:pPr lvl="1">
              <a:lnSpc>
                <a:spcPct val="90000"/>
              </a:lnSpc>
            </a:pPr>
            <a:endParaRPr lang="en-US" sz="2000" dirty="0" smtClean="0">
              <a:ea typeface="ＭＳ Ｐゴシック" charset="-128"/>
            </a:endParaRPr>
          </a:p>
        </p:txBody>
      </p:sp>
    </p:spTree>
    <p:extLst>
      <p:ext uri="{BB962C8B-B14F-4D97-AF65-F5344CB8AC3E}">
        <p14:creationId xmlns:p14="http://schemas.microsoft.com/office/powerpoint/2010/main" val="3629442866"/>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447800" y="381000"/>
            <a:ext cx="7670800" cy="685800"/>
          </a:xfrm>
          <a:noFill/>
          <a:ln>
            <a:miter lim="800000"/>
            <a:headEnd/>
            <a:tailEnd/>
          </a:ln>
        </p:spPr>
        <p:txBody>
          <a:bodyPr wrap="square" lIns="91440" tIns="45720" rIns="91440" bIns="45720" numCol="1" anchor="t" anchorCtr="0" compatLnSpc="1">
            <a:prstTxWarp prst="textNoShape">
              <a:avLst/>
            </a:prstTxWarp>
          </a:bodyPr>
          <a:lstStyle/>
          <a:p>
            <a:r>
              <a:rPr lang="en-US" sz="2800" dirty="0" smtClean="0">
                <a:latin typeface="+mn-lt"/>
                <a:ea typeface="ＭＳ Ｐゴシック" charset="-128"/>
              </a:rPr>
              <a:t>Recent OCA Accounting Consultations</a:t>
            </a:r>
          </a:p>
        </p:txBody>
      </p:sp>
      <p:sp>
        <p:nvSpPr>
          <p:cNvPr id="17411" name="Content Placeholder 2"/>
          <p:cNvSpPr>
            <a:spLocks noGrp="1"/>
          </p:cNvSpPr>
          <p:nvPr>
            <p:ph idx="1"/>
          </p:nvPr>
        </p:nvSpPr>
        <p:spPr bwMode="auto">
          <a:xfrm>
            <a:off x="1371600" y="1752600"/>
            <a:ext cx="7162800" cy="4267200"/>
          </a:xfrm>
          <a:noFill/>
          <a:ln>
            <a:miter lim="800000"/>
            <a:headEnd/>
            <a:tailEnd/>
          </a:ln>
        </p:spPr>
        <p:txBody>
          <a:bodyPr wrap="square" lIns="91440" tIns="45720" rIns="91440" bIns="45720" numCol="1" anchor="t" anchorCtr="0" compatLnSpc="1">
            <a:prstTxWarp prst="textNoShape">
              <a:avLst/>
            </a:prstTxWarp>
          </a:bodyPr>
          <a:lstStyle/>
          <a:p>
            <a:pPr marL="457200" indent="-457200">
              <a:buClr>
                <a:srgbClr val="FFFF66"/>
              </a:buClr>
              <a:buFont typeface="Wingdings" panose="05000000000000000000" pitchFamily="2" charset="2"/>
              <a:buChar char="v"/>
            </a:pPr>
            <a:r>
              <a:rPr lang="en-US" sz="2000" dirty="0" smtClean="0">
                <a:ea typeface="ＭＳ Ｐゴシック" charset="-128"/>
              </a:rPr>
              <a:t>Requests over last 12 months:</a:t>
            </a:r>
          </a:p>
          <a:p>
            <a:pPr marL="914400" lvl="1" indent="-457200">
              <a:buClr>
                <a:srgbClr val="FFFF66"/>
              </a:buClr>
              <a:buFont typeface="Wingdings" panose="05000000000000000000" pitchFamily="2" charset="2"/>
              <a:buChar char="Ø"/>
            </a:pPr>
            <a:r>
              <a:rPr lang="en-US" sz="1600" dirty="0" smtClean="0">
                <a:ea typeface="ＭＳ Ｐゴシック" charset="-128"/>
              </a:rPr>
              <a:t>45% from registrants</a:t>
            </a:r>
          </a:p>
          <a:p>
            <a:pPr marL="914400" lvl="1" indent="-457200">
              <a:buClr>
                <a:srgbClr val="FFFF66"/>
              </a:buClr>
              <a:buFont typeface="Wingdings" panose="05000000000000000000" pitchFamily="2" charset="2"/>
              <a:buChar char="Ø"/>
            </a:pPr>
            <a:r>
              <a:rPr lang="en-US" sz="1600" dirty="0" smtClean="0">
                <a:ea typeface="ＭＳ Ｐゴシック" charset="-128"/>
              </a:rPr>
              <a:t>42% from within SEC</a:t>
            </a:r>
          </a:p>
          <a:p>
            <a:pPr marL="914400" lvl="1" indent="-457200">
              <a:spcAft>
                <a:spcPts val="600"/>
              </a:spcAft>
              <a:buClr>
                <a:srgbClr val="FFFF66"/>
              </a:buClr>
              <a:buFont typeface="Wingdings" panose="05000000000000000000" pitchFamily="2" charset="2"/>
              <a:buChar char="Ø"/>
            </a:pPr>
            <a:r>
              <a:rPr lang="en-US" sz="1600" dirty="0" smtClean="0">
                <a:ea typeface="ＭＳ Ｐゴシック" charset="-128"/>
              </a:rPr>
              <a:t>13% from others (banking regulators, PCAOB, AICPA, industry groups, etc.)</a:t>
            </a:r>
          </a:p>
          <a:p>
            <a:pPr marL="457200" indent="-457200">
              <a:spcAft>
                <a:spcPts val="0"/>
              </a:spcAft>
              <a:buClr>
                <a:srgbClr val="FFFF66"/>
              </a:buClr>
              <a:buFont typeface="Wingdings" panose="05000000000000000000" pitchFamily="2" charset="2"/>
              <a:buChar char="v"/>
            </a:pPr>
            <a:r>
              <a:rPr lang="en-US" sz="2000" dirty="0" smtClean="0">
                <a:ea typeface="ＭＳ Ｐゴシック" charset="-128"/>
              </a:rPr>
              <a:t>Topics most commonly consulted on:</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Revenue recognition (gross vs. net, multiple element arrangements)</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Business combinations (push-down, acquirer, business vs. asset, contingent consideration)</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Financial assets (loan losses, impairments, valuation)</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Consolidation (VIE)</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Long-lived assets (goodwill impairment, intangible asset amortization)</a:t>
            </a:r>
          </a:p>
          <a:p>
            <a:pPr marL="923925" lvl="2" indent="-457200">
              <a:spcAft>
                <a:spcPts val="0"/>
              </a:spcAft>
              <a:buClr>
                <a:srgbClr val="FFFF66"/>
              </a:buClr>
              <a:buFont typeface="Wingdings" panose="05000000000000000000" pitchFamily="2" charset="2"/>
              <a:buChar char="v"/>
            </a:pPr>
            <a:r>
              <a:rPr lang="en-US" sz="1600" dirty="0" smtClean="0">
                <a:ea typeface="ＭＳ Ｐゴシック" charset="-128"/>
              </a:rPr>
              <a:t>Segments</a:t>
            </a:r>
          </a:p>
          <a:p>
            <a:pPr lvl="1">
              <a:buFont typeface="Wingdings" pitchFamily="2" charset="2"/>
              <a:buChar char="v"/>
            </a:pPr>
            <a:endParaRPr lang="en-US" sz="1600" dirty="0" smtClean="0">
              <a:latin typeface="Georgia" pitchFamily="18" charset="0"/>
              <a:ea typeface="ＭＳ Ｐゴシック" charset="-128"/>
            </a:endParaRPr>
          </a:p>
          <a:p>
            <a:pPr lvl="1"/>
            <a:endParaRPr lang="en-US" sz="1400" dirty="0" smtClean="0">
              <a:ea typeface="ＭＳ Ｐゴシック" charset="-128"/>
            </a:endParaRPr>
          </a:p>
          <a:p>
            <a:endParaRPr lang="en-US" dirty="0" smtClean="0">
              <a:ea typeface="ＭＳ Ｐゴシック" charset="-128"/>
            </a:endParaRPr>
          </a:p>
        </p:txBody>
      </p:sp>
    </p:spTree>
    <p:extLst>
      <p:ext uri="{BB962C8B-B14F-4D97-AF65-F5344CB8AC3E}">
        <p14:creationId xmlns:p14="http://schemas.microsoft.com/office/powerpoint/2010/main" val="2499322122"/>
      </p:ext>
    </p:extLst>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447800" y="381000"/>
            <a:ext cx="7670800" cy="6858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Restatements</a:t>
            </a:r>
          </a:p>
        </p:txBody>
      </p:sp>
      <p:sp>
        <p:nvSpPr>
          <p:cNvPr id="17411" name="Content Placeholder 2"/>
          <p:cNvSpPr>
            <a:spLocks noGrp="1"/>
          </p:cNvSpPr>
          <p:nvPr>
            <p:ph idx="1"/>
          </p:nvPr>
        </p:nvSpPr>
        <p:spPr bwMode="auto">
          <a:xfrm>
            <a:off x="1371600" y="1752600"/>
            <a:ext cx="7162800" cy="4267200"/>
          </a:xfrm>
          <a:noFill/>
          <a:ln>
            <a:miter lim="800000"/>
            <a:headEnd/>
            <a:tailEnd/>
          </a:ln>
        </p:spPr>
        <p:txBody>
          <a:bodyPr wrap="square" lIns="91440" tIns="45720" rIns="91440" bIns="45720" numCol="1" anchor="t" anchorCtr="0" compatLnSpc="1">
            <a:prstTxWarp prst="textNoShape">
              <a:avLst/>
            </a:prstTxWarp>
          </a:bodyPr>
          <a:lstStyle/>
          <a:p>
            <a:pPr marL="457200" indent="-457200">
              <a:buClr>
                <a:srgbClr val="FFFF66"/>
              </a:buClr>
              <a:buFont typeface="Wingdings" panose="05000000000000000000" pitchFamily="2" charset="2"/>
              <a:buChar char="v"/>
            </a:pPr>
            <a:r>
              <a:rPr lang="en-US" sz="2000" dirty="0" smtClean="0">
                <a:ea typeface="ＭＳ Ｐゴシック" charset="-128"/>
              </a:rPr>
              <a:t>Over past five years, total restatements have been relatively stable</a:t>
            </a:r>
          </a:p>
          <a:p>
            <a:pPr marL="923925" lvl="2" indent="-457200">
              <a:buClr>
                <a:srgbClr val="FFFF66"/>
              </a:buClr>
              <a:buFont typeface="Wingdings" panose="05000000000000000000" pitchFamily="2" charset="2"/>
              <a:buChar char="v"/>
            </a:pPr>
            <a:r>
              <a:rPr lang="en-US" sz="1800" dirty="0" smtClean="0">
                <a:latin typeface="Arial" panose="020B0604020202020204" pitchFamily="34" charset="0"/>
                <a:ea typeface="ＭＳ Ｐゴシック" charset="-128"/>
                <a:cs typeface="Arial" panose="020B0604020202020204" pitchFamily="34" charset="0"/>
              </a:rPr>
              <a:t>Steady  increase in number of revision restatements and decrease in number of restatements filed with an Item 4.02 8-K</a:t>
            </a:r>
          </a:p>
          <a:p>
            <a:pPr marL="457200" lvl="1" indent="-457200">
              <a:spcBef>
                <a:spcPct val="20000"/>
              </a:spcBef>
              <a:buClr>
                <a:srgbClr val="FFFF66"/>
              </a:buClr>
              <a:buFont typeface="Wingdings" panose="05000000000000000000" pitchFamily="2" charset="2"/>
              <a:buChar char="v"/>
            </a:pPr>
            <a:r>
              <a:rPr lang="en-US" sz="2000" dirty="0">
                <a:ea typeface="ＭＳ Ｐゴシック" charset="-128"/>
                <a:cs typeface="+mn-cs"/>
              </a:rPr>
              <a:t>Top four accounting issues resulting in restatements:</a:t>
            </a:r>
          </a:p>
          <a:p>
            <a:pPr marL="923925" lvl="2" indent="-457200">
              <a:buClr>
                <a:srgbClr val="FFFF66"/>
              </a:buClr>
              <a:buFont typeface="Wingdings" panose="05000000000000000000" pitchFamily="2" charset="2"/>
              <a:buChar char="v"/>
            </a:pPr>
            <a:r>
              <a:rPr lang="en-US" sz="1800" dirty="0">
                <a:latin typeface="Arial" panose="020B0604020202020204" pitchFamily="34" charset="0"/>
                <a:ea typeface="ＭＳ Ｐゴシック" charset="-128"/>
                <a:cs typeface="Arial" panose="020B0604020202020204" pitchFamily="34" charset="0"/>
              </a:rPr>
              <a:t>Debt/equity securities</a:t>
            </a:r>
          </a:p>
          <a:p>
            <a:pPr marL="923925" lvl="2" indent="-457200">
              <a:buClr>
                <a:srgbClr val="FFFF66"/>
              </a:buClr>
              <a:buFont typeface="Wingdings" panose="05000000000000000000" pitchFamily="2" charset="2"/>
              <a:buChar char="v"/>
            </a:pPr>
            <a:r>
              <a:rPr lang="en-US" sz="1800" dirty="0">
                <a:latin typeface="Arial" panose="020B0604020202020204" pitchFamily="34" charset="0"/>
                <a:ea typeface="ＭＳ Ｐゴシック" charset="-128"/>
                <a:cs typeface="Arial" panose="020B0604020202020204" pitchFamily="34" charset="0"/>
              </a:rPr>
              <a:t>Cash flow statement</a:t>
            </a:r>
          </a:p>
          <a:p>
            <a:pPr marL="923925" lvl="2" indent="-457200">
              <a:buClr>
                <a:srgbClr val="FFFF66"/>
              </a:buClr>
              <a:buFont typeface="Wingdings" panose="05000000000000000000" pitchFamily="2" charset="2"/>
              <a:buChar char="v"/>
            </a:pPr>
            <a:r>
              <a:rPr lang="en-US" sz="1800" dirty="0">
                <a:latin typeface="Arial" panose="020B0604020202020204" pitchFamily="34" charset="0"/>
                <a:ea typeface="ＭＳ Ｐゴシック" charset="-128"/>
                <a:cs typeface="Arial" panose="020B0604020202020204" pitchFamily="34" charset="0"/>
              </a:rPr>
              <a:t>Revenue recognition</a:t>
            </a:r>
          </a:p>
          <a:p>
            <a:pPr marL="923925" lvl="2" indent="-457200">
              <a:buClr>
                <a:srgbClr val="FFFF66"/>
              </a:buClr>
              <a:buFont typeface="Wingdings" panose="05000000000000000000" pitchFamily="2" charset="2"/>
              <a:buChar char="v"/>
            </a:pPr>
            <a:r>
              <a:rPr lang="en-US" sz="1800" dirty="0">
                <a:latin typeface="Arial" panose="020B0604020202020204" pitchFamily="34" charset="0"/>
                <a:ea typeface="ＭＳ Ｐゴシック" charset="-128"/>
                <a:cs typeface="Arial" panose="020B0604020202020204" pitchFamily="34" charset="0"/>
              </a:rPr>
              <a:t>Income taxes</a:t>
            </a:r>
          </a:p>
          <a:p>
            <a:pPr marL="114300" lvl="1" indent="0">
              <a:buNone/>
            </a:pPr>
            <a:endParaRPr lang="en-US" sz="1600" dirty="0" smtClean="0">
              <a:ea typeface="ＭＳ Ｐゴシック" charset="-128"/>
            </a:endParaRPr>
          </a:p>
          <a:p>
            <a:endParaRPr lang="en-US" dirty="0" smtClean="0">
              <a:ea typeface="ＭＳ Ｐゴシック" charset="-128"/>
            </a:endParaRPr>
          </a:p>
        </p:txBody>
      </p:sp>
    </p:spTree>
    <p:extLst>
      <p:ext uri="{BB962C8B-B14F-4D97-AF65-F5344CB8AC3E}">
        <p14:creationId xmlns:p14="http://schemas.microsoft.com/office/powerpoint/2010/main" val="139475690"/>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z="3600" dirty="0" smtClean="0">
                <a:latin typeface="+mn-lt"/>
              </a:rPr>
              <a:t>Internal Control Over Financial Reporting</a:t>
            </a:r>
          </a:p>
        </p:txBody>
      </p:sp>
      <p:sp>
        <p:nvSpPr>
          <p:cNvPr id="17411" name="Content Placeholder 2"/>
          <p:cNvSpPr>
            <a:spLocks noGrp="1"/>
          </p:cNvSpPr>
          <p:nvPr>
            <p:ph idx="1"/>
          </p:nvPr>
        </p:nvSpPr>
        <p:spPr>
          <a:xfrm>
            <a:off x="1447800" y="1600200"/>
            <a:ext cx="7500937" cy="5105400"/>
          </a:xfrm>
        </p:spPr>
        <p:txBody>
          <a:bodyPr/>
          <a:lstStyle/>
          <a:p>
            <a:pPr marL="457200" indent="-457200">
              <a:buClr>
                <a:srgbClr val="FFFF66"/>
              </a:buClr>
              <a:buSzPct val="85000"/>
              <a:buFont typeface="Wingdings" panose="05000000000000000000" pitchFamily="2" charset="2"/>
              <a:buChar char="v"/>
            </a:pPr>
            <a:r>
              <a:rPr lang="en-US" altLang="en-US" dirty="0" smtClean="0"/>
              <a:t>COSO’s Project</a:t>
            </a:r>
          </a:p>
          <a:p>
            <a:pPr marL="914400" lvl="1" indent="-458788">
              <a:buClr>
                <a:srgbClr val="FFFF66"/>
              </a:buClr>
              <a:buSzPct val="85000"/>
              <a:buFont typeface="Wingdings" panose="05000000000000000000" pitchFamily="2" charset="2"/>
              <a:buChar char="Ø"/>
            </a:pPr>
            <a:r>
              <a:rPr lang="en-US" altLang="en-US" sz="2000" dirty="0" smtClean="0"/>
              <a:t>Updated Framework Issued in May 2013</a:t>
            </a:r>
          </a:p>
          <a:p>
            <a:pPr marL="1371600" lvl="2" indent="-457200">
              <a:buClr>
                <a:srgbClr val="FFFF66"/>
              </a:buClr>
              <a:buSzPct val="85000"/>
              <a:buFont typeface="Wingdings" panose="05000000000000000000" pitchFamily="2" charset="2"/>
              <a:buChar char="§"/>
            </a:pPr>
            <a:r>
              <a:rPr lang="en-US" altLang="en-US" sz="1600" dirty="0" smtClean="0"/>
              <a:t>Core definition and five components are the same</a:t>
            </a:r>
          </a:p>
          <a:p>
            <a:pPr marL="1371600" lvl="2" indent="-457200">
              <a:buClr>
                <a:srgbClr val="FFFF66"/>
              </a:buClr>
              <a:buSzPct val="85000"/>
              <a:buFont typeface="Wingdings" panose="05000000000000000000" pitchFamily="2" charset="2"/>
              <a:buChar char="§"/>
            </a:pPr>
            <a:r>
              <a:rPr lang="en-US" altLang="en-US" sz="1600" dirty="0" smtClean="0"/>
              <a:t>Explicit incorporation of 17 principles and points of focus into the Updated Framework</a:t>
            </a:r>
          </a:p>
          <a:p>
            <a:pPr marL="1371600" lvl="2" indent="-457200">
              <a:buClr>
                <a:srgbClr val="FFFF66"/>
              </a:buClr>
              <a:buSzPct val="85000"/>
              <a:buFont typeface="Wingdings" panose="05000000000000000000" pitchFamily="2" charset="2"/>
              <a:buChar char="§"/>
            </a:pPr>
            <a:r>
              <a:rPr lang="en-US" altLang="en-US" sz="1600" dirty="0" smtClean="0"/>
              <a:t>Expansion of the financial reporting objective to contemplate all types of reporting</a:t>
            </a:r>
          </a:p>
          <a:p>
            <a:pPr marL="914400" lvl="1" indent="-458788">
              <a:buClr>
                <a:srgbClr val="FFFF66"/>
              </a:buClr>
              <a:buSzPct val="85000"/>
              <a:buFont typeface="Wingdings" panose="05000000000000000000" pitchFamily="2" charset="2"/>
              <a:buChar char="Ø"/>
            </a:pPr>
            <a:r>
              <a:rPr lang="en-US" altLang="en-US" sz="2000" dirty="0" smtClean="0"/>
              <a:t>Other Guidance and Tools Issued</a:t>
            </a:r>
          </a:p>
          <a:p>
            <a:pPr marL="1371600" lvl="2" indent="-457200">
              <a:buClr>
                <a:srgbClr val="FFFF66"/>
              </a:buClr>
              <a:buSzPct val="85000"/>
              <a:buFont typeface="Wingdings" panose="05000000000000000000" pitchFamily="2" charset="2"/>
              <a:buChar char="§"/>
            </a:pPr>
            <a:r>
              <a:rPr lang="en-US" altLang="en-US" sz="1600" dirty="0" smtClean="0"/>
              <a:t>Internal control over external financial reporting – compendium of approaches and examples</a:t>
            </a:r>
          </a:p>
          <a:p>
            <a:pPr marL="1371600" lvl="2" indent="-457200">
              <a:buClr>
                <a:srgbClr val="FFFF66"/>
              </a:buClr>
              <a:buSzPct val="85000"/>
              <a:buFont typeface="Wingdings" panose="05000000000000000000" pitchFamily="2" charset="2"/>
              <a:buChar char="§"/>
            </a:pPr>
            <a:r>
              <a:rPr lang="en-US" altLang="en-US" sz="1600" dirty="0" smtClean="0"/>
              <a:t>Illustrative tools for assessing effectiveness</a:t>
            </a:r>
            <a:endParaRPr lang="en-US" altLang="en-US" dirty="0" smtClean="0"/>
          </a:p>
          <a:p>
            <a:pPr marL="914400" lvl="1" indent="-458788">
              <a:buClr>
                <a:srgbClr val="FFFF66"/>
              </a:buClr>
              <a:buSzPct val="85000"/>
              <a:buFont typeface="Wingdings" panose="05000000000000000000" pitchFamily="2" charset="2"/>
              <a:buChar char="Ø"/>
            </a:pPr>
            <a:r>
              <a:rPr lang="en-US" altLang="en-US" sz="2000" dirty="0" smtClean="0"/>
              <a:t>Implementation &amp; Transition </a:t>
            </a:r>
          </a:p>
          <a:p>
            <a:pPr marL="1371600" lvl="2" indent="-457200">
              <a:buClr>
                <a:srgbClr val="FFFF66"/>
              </a:buClr>
              <a:buSzPct val="85000"/>
              <a:buFont typeface="Wingdings" panose="05000000000000000000" pitchFamily="2" charset="2"/>
              <a:buChar char="§"/>
            </a:pPr>
            <a:r>
              <a:rPr lang="en-US" altLang="en-US" sz="1600" dirty="0" smtClean="0"/>
              <a:t>Opportunity to re-evaluate ways to strengthen ICFR</a:t>
            </a:r>
          </a:p>
          <a:p>
            <a:pPr marL="1371600" lvl="2" indent="-457200">
              <a:buClr>
                <a:srgbClr val="FFFF66"/>
              </a:buClr>
              <a:buSzPct val="85000"/>
              <a:buFont typeface="Wingdings" panose="05000000000000000000" pitchFamily="2" charset="2"/>
              <a:buChar char="§"/>
            </a:pPr>
            <a:r>
              <a:rPr lang="en-US" altLang="en-US" sz="1600" dirty="0" smtClean="0"/>
              <a:t>Consider SEC’s 2007 interpretive guidance</a:t>
            </a:r>
          </a:p>
        </p:txBody>
      </p:sp>
    </p:spTree>
    <p:extLst>
      <p:ext uri="{BB962C8B-B14F-4D97-AF65-F5344CB8AC3E}">
        <p14:creationId xmlns:p14="http://schemas.microsoft.com/office/powerpoint/2010/main" val="3391410840"/>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dirty="0" smtClean="0">
                <a:latin typeface="+mn-lt"/>
              </a:rPr>
              <a:t>Enforcement Division Update</a:t>
            </a:r>
            <a:endParaRPr lang="en-US" dirty="0">
              <a:latin typeface="+mn-lt"/>
            </a:endParaRPr>
          </a:p>
        </p:txBody>
      </p:sp>
    </p:spTree>
    <p:extLst>
      <p:ext uri="{BB962C8B-B14F-4D97-AF65-F5344CB8AC3E}">
        <p14:creationId xmlns:p14="http://schemas.microsoft.com/office/powerpoint/2010/main" val="1564273548"/>
      </p:ext>
    </p:extLst>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447800" y="381000"/>
            <a:ext cx="7670800" cy="6858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SEC Enforcement Matters</a:t>
            </a:r>
          </a:p>
        </p:txBody>
      </p:sp>
      <p:sp>
        <p:nvSpPr>
          <p:cNvPr id="17411" name="Content Placeholder 2"/>
          <p:cNvSpPr>
            <a:spLocks noGrp="1"/>
          </p:cNvSpPr>
          <p:nvPr>
            <p:ph idx="1"/>
          </p:nvPr>
        </p:nvSpPr>
        <p:spPr bwMode="auto">
          <a:xfrm>
            <a:off x="1371600" y="1752600"/>
            <a:ext cx="7162800" cy="4267200"/>
          </a:xfrm>
          <a:noFill/>
          <a:ln>
            <a:miter lim="800000"/>
            <a:headEnd/>
            <a:tailEnd/>
          </a:ln>
        </p:spPr>
        <p:txBody>
          <a:bodyPr wrap="square" lIns="91440" tIns="45720" rIns="91440" bIns="45720" numCol="1" anchor="t" anchorCtr="0" compatLnSpc="1">
            <a:prstTxWarp prst="textNoShape">
              <a:avLst/>
            </a:prstTxWarp>
          </a:bodyPr>
          <a:lstStyle/>
          <a:p>
            <a:pPr marL="457200" indent="-457200">
              <a:buClr>
                <a:srgbClr val="FFFF66"/>
              </a:buClr>
              <a:buFont typeface="Wingdings" panose="05000000000000000000" pitchFamily="2" charset="2"/>
              <a:buChar char="v"/>
            </a:pPr>
            <a:r>
              <a:rPr lang="en-US" sz="2000" dirty="0" smtClean="0">
                <a:ea typeface="ＭＳ Ｐゴシック" charset="-128"/>
              </a:rPr>
              <a:t>Chief Counsel of OCA also serves as the Enforcement Liaison</a:t>
            </a:r>
          </a:p>
          <a:p>
            <a:pPr marL="923925" lvl="2" indent="-457200">
              <a:buClr>
                <a:srgbClr val="FFFF66"/>
              </a:buClr>
              <a:buFont typeface="Wingdings" panose="05000000000000000000" pitchFamily="2" charset="2"/>
              <a:buChar char="v"/>
            </a:pPr>
            <a:r>
              <a:rPr lang="en-US" sz="1800" dirty="0" smtClean="0">
                <a:ea typeface="ＭＳ Ｐゴシック" charset="-128"/>
              </a:rPr>
              <a:t>Oversees a team of accountants and attorneys</a:t>
            </a:r>
          </a:p>
          <a:p>
            <a:pPr marL="1257300" lvl="3" indent="-457200">
              <a:buClr>
                <a:srgbClr val="FFFF66"/>
              </a:buClr>
              <a:buFont typeface="Wingdings" panose="05000000000000000000" pitchFamily="2" charset="2"/>
              <a:buChar char="v"/>
            </a:pPr>
            <a:r>
              <a:rPr lang="en-US" sz="1600" dirty="0" smtClean="0">
                <a:ea typeface="ＭＳ Ｐゴシック" charset="-128"/>
              </a:rPr>
              <a:t>Monitors Enforcement recommendations made to the Commission</a:t>
            </a:r>
          </a:p>
          <a:p>
            <a:pPr marL="1257300" lvl="3" indent="-457200">
              <a:buClr>
                <a:srgbClr val="FFFF66"/>
              </a:buClr>
              <a:buFont typeface="Wingdings" panose="05000000000000000000" pitchFamily="2" charset="2"/>
              <a:buChar char="v"/>
            </a:pPr>
            <a:r>
              <a:rPr lang="en-US" sz="1600" dirty="0" smtClean="0">
                <a:ea typeface="ＭＳ Ｐゴシック" charset="-128"/>
              </a:rPr>
              <a:t>Provides/coordinates technical accounting and auditing resources to Enforcement</a:t>
            </a:r>
          </a:p>
          <a:p>
            <a:pPr marL="1257300" lvl="3" indent="-457200">
              <a:buClr>
                <a:srgbClr val="FFFF66"/>
              </a:buClr>
              <a:buFont typeface="Wingdings" panose="05000000000000000000" pitchFamily="2" charset="2"/>
              <a:buChar char="v"/>
            </a:pPr>
            <a:r>
              <a:rPr lang="en-US" sz="1600" dirty="0" smtClean="0">
                <a:ea typeface="ＭＳ Ｐゴシック" charset="-128"/>
              </a:rPr>
              <a:t>Ongoing policy discussions with Enforcement that affect accountants</a:t>
            </a:r>
          </a:p>
          <a:p>
            <a:pPr marL="923925" lvl="2" indent="-457200">
              <a:buClr>
                <a:srgbClr val="FFFF66"/>
              </a:buClr>
              <a:buFont typeface="Wingdings" panose="05000000000000000000" pitchFamily="2" charset="2"/>
              <a:buChar char="v"/>
            </a:pPr>
            <a:r>
              <a:rPr lang="en-US" sz="1800" dirty="0" smtClean="0">
                <a:ea typeface="ＭＳ Ｐゴシック" charset="-128"/>
              </a:rPr>
              <a:t>Communicates developments and seeks input from other areas of OCA</a:t>
            </a:r>
          </a:p>
          <a:p>
            <a:pPr marL="1257300" lvl="3" indent="-457200">
              <a:buClr>
                <a:srgbClr val="FFFF66"/>
              </a:buClr>
              <a:buFont typeface="Wingdings" panose="05000000000000000000" pitchFamily="2" charset="2"/>
              <a:buChar char="v"/>
            </a:pPr>
            <a:r>
              <a:rPr lang="en-US" sz="1600" dirty="0" smtClean="0">
                <a:ea typeface="ＭＳ Ｐゴシック" charset="-128"/>
              </a:rPr>
              <a:t>Briefs Chief Accountant/Deputy Chiefs on ongoing matters</a:t>
            </a:r>
          </a:p>
          <a:p>
            <a:pPr marL="1257300" lvl="3" indent="-457200">
              <a:buClr>
                <a:srgbClr val="FFFF66"/>
              </a:buClr>
              <a:buFont typeface="Wingdings" panose="05000000000000000000" pitchFamily="2" charset="2"/>
              <a:buChar char="v"/>
            </a:pPr>
            <a:r>
              <a:rPr lang="en-US" sz="1600" dirty="0" smtClean="0">
                <a:ea typeface="ＭＳ Ｐゴシック" charset="-128"/>
              </a:rPr>
              <a:t>Formulates consistent and coherent views to be communicated back to Enforcement</a:t>
            </a:r>
          </a:p>
          <a:p>
            <a:pPr marL="457200" indent="-457200">
              <a:buClr>
                <a:srgbClr val="FFFF66"/>
              </a:buClr>
              <a:buFont typeface="Wingdings" panose="05000000000000000000" pitchFamily="2" charset="2"/>
              <a:buChar char="v"/>
            </a:pPr>
            <a:endParaRPr lang="en-US" dirty="0" smtClean="0">
              <a:ea typeface="ＭＳ Ｐゴシック" charset="-128"/>
            </a:endParaRPr>
          </a:p>
        </p:txBody>
      </p:sp>
    </p:spTree>
    <p:extLst>
      <p:ext uri="{BB962C8B-B14F-4D97-AF65-F5344CB8AC3E}">
        <p14:creationId xmlns:p14="http://schemas.microsoft.com/office/powerpoint/2010/main" val="372669635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71600" y="685800"/>
            <a:ext cx="7620000" cy="533400"/>
          </a:xfrm>
        </p:spPr>
        <p:txBody>
          <a:bodyPr/>
          <a:lstStyle/>
          <a:p>
            <a:pPr algn="ctr" eaLnBrk="1" hangingPunct="1">
              <a:defRPr/>
            </a:pPr>
            <a:r>
              <a:rPr lang="en-US" dirty="0" smtClean="0">
                <a:latin typeface="+mn-lt"/>
              </a:rPr>
              <a:t>Agenda</a:t>
            </a:r>
          </a:p>
        </p:txBody>
      </p:sp>
      <p:sp>
        <p:nvSpPr>
          <p:cNvPr id="3075" name="Rectangle 3"/>
          <p:cNvSpPr>
            <a:spLocks noGrp="1" noChangeArrowheads="1"/>
          </p:cNvSpPr>
          <p:nvPr>
            <p:ph type="body" idx="1"/>
          </p:nvPr>
        </p:nvSpPr>
        <p:spPr>
          <a:xfrm>
            <a:off x="1371600" y="1066800"/>
            <a:ext cx="7620000" cy="5235575"/>
          </a:xfrm>
        </p:spPr>
        <p:txBody>
          <a:bodyPr/>
          <a:lstStyle/>
          <a:p>
            <a:pPr marL="0" indent="0" algn="ctr" eaLnBrk="1" hangingPunct="1">
              <a:buClr>
                <a:srgbClr val="FFFF66"/>
              </a:buClr>
              <a:defRPr/>
            </a:pPr>
            <a:endParaRPr lang="en-US" sz="2400" dirty="0" smtClean="0">
              <a:solidFill>
                <a:srgbClr val="FFFF99"/>
              </a:solidFill>
            </a:endParaRPr>
          </a:p>
          <a:p>
            <a:pPr marL="0" indent="0" algn="ctr" eaLnBrk="1" hangingPunct="1">
              <a:buClr>
                <a:srgbClr val="FFFF66"/>
              </a:buClr>
              <a:defRPr/>
            </a:pPr>
            <a:endParaRPr lang="en-US" dirty="0" smtClean="0">
              <a:solidFill>
                <a:srgbClr val="FFFF99"/>
              </a:solidFill>
            </a:endParaRPr>
          </a:p>
          <a:p>
            <a:pPr marL="0" indent="0" algn="ctr" eaLnBrk="1" hangingPunct="1">
              <a:buClr>
                <a:srgbClr val="FFFF66"/>
              </a:buClr>
              <a:defRPr/>
            </a:pPr>
            <a:endParaRPr lang="en-US" sz="2400" dirty="0" smtClean="0">
              <a:solidFill>
                <a:srgbClr val="FFFF99"/>
              </a:solidFill>
            </a:endParaRPr>
          </a:p>
          <a:p>
            <a:pPr marL="465138" indent="-465138" eaLnBrk="1" hangingPunct="1">
              <a:spcAft>
                <a:spcPts val="1800"/>
              </a:spcAft>
              <a:buClr>
                <a:srgbClr val="FFFF66"/>
              </a:buClr>
              <a:buFont typeface="Wingdings" pitchFamily="2" charset="2"/>
              <a:buChar char="v"/>
              <a:defRPr/>
            </a:pPr>
            <a:r>
              <a:rPr lang="en-US" sz="3200" dirty="0" smtClean="0"/>
              <a:t>Overview of the SEC</a:t>
            </a:r>
          </a:p>
          <a:p>
            <a:pPr marL="465138" indent="-465138" eaLnBrk="1" hangingPunct="1">
              <a:spcAft>
                <a:spcPts val="1800"/>
              </a:spcAft>
              <a:buClr>
                <a:srgbClr val="FFFF66"/>
              </a:buClr>
              <a:buFont typeface="Wingdings" pitchFamily="2" charset="2"/>
              <a:buChar char="v"/>
              <a:defRPr/>
            </a:pPr>
            <a:r>
              <a:rPr lang="en-US" sz="3200" dirty="0" smtClean="0"/>
              <a:t>Office of the Chief Accountant</a:t>
            </a:r>
          </a:p>
          <a:p>
            <a:pPr marL="465138" indent="-465138" eaLnBrk="1" hangingPunct="1">
              <a:spcAft>
                <a:spcPts val="1800"/>
              </a:spcAft>
              <a:buClr>
                <a:srgbClr val="FFFF66"/>
              </a:buClr>
              <a:buFont typeface="Wingdings" pitchFamily="2" charset="2"/>
              <a:buChar char="v"/>
              <a:defRPr/>
            </a:pPr>
            <a:r>
              <a:rPr lang="en-US" sz="3200" dirty="0" smtClean="0"/>
              <a:t>Division of Enforcement</a:t>
            </a:r>
          </a:p>
          <a:p>
            <a:pPr marL="465138" indent="-465138" eaLnBrk="1" hangingPunct="1">
              <a:spcAft>
                <a:spcPts val="1800"/>
              </a:spcAft>
              <a:buClr>
                <a:srgbClr val="FFFF66"/>
              </a:buClr>
              <a:buFont typeface="Wingdings" pitchFamily="2" charset="2"/>
              <a:buChar char="v"/>
              <a:defRPr/>
            </a:pPr>
            <a:r>
              <a:rPr lang="en-US" sz="3200" dirty="0" smtClean="0"/>
              <a:t>Division of Corporation Finance</a:t>
            </a: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642012913"/>
      </p:ext>
    </p:extLst>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447800" y="609600"/>
            <a:ext cx="7448550" cy="838200"/>
          </a:xfrm>
        </p:spPr>
        <p:txBody>
          <a:bodyPr/>
          <a:lstStyle/>
          <a:p>
            <a:r>
              <a:rPr lang="en-US" altLang="en-US" sz="3600" dirty="0" smtClean="0">
                <a:latin typeface="+mn-lt"/>
              </a:rPr>
              <a:t>Selected Enforcement Matters</a:t>
            </a:r>
          </a:p>
        </p:txBody>
      </p:sp>
      <p:sp>
        <p:nvSpPr>
          <p:cNvPr id="15363" name="Content Placeholder 2"/>
          <p:cNvSpPr>
            <a:spLocks noGrp="1"/>
          </p:cNvSpPr>
          <p:nvPr>
            <p:ph idx="1"/>
          </p:nvPr>
        </p:nvSpPr>
        <p:spPr>
          <a:xfrm>
            <a:off x="1371600" y="1676401"/>
            <a:ext cx="7500937" cy="4495800"/>
          </a:xfrm>
        </p:spPr>
        <p:txBody>
          <a:bodyPr/>
          <a:lstStyle/>
          <a:p>
            <a:pPr marL="457200" indent="-457200">
              <a:buClr>
                <a:srgbClr val="FFFF66"/>
              </a:buClr>
              <a:buFont typeface="Wingdings" panose="05000000000000000000" pitchFamily="2" charset="2"/>
              <a:buChar char="v"/>
            </a:pPr>
            <a:r>
              <a:rPr lang="en-US" altLang="en-US" sz="2000" dirty="0" smtClean="0"/>
              <a:t>Enforcement attention on DC&amp;P, ICFR and audit quality</a:t>
            </a:r>
          </a:p>
          <a:p>
            <a:pPr marL="914400" lvl="2" indent="-457200">
              <a:buClr>
                <a:srgbClr val="FFFF66"/>
              </a:buClr>
              <a:buFont typeface="Wingdings" panose="05000000000000000000" pitchFamily="2" charset="2"/>
              <a:buChar char="Ø"/>
            </a:pPr>
            <a:r>
              <a:rPr lang="en-US" altLang="en-US" sz="1800" dirty="0" smtClean="0"/>
              <a:t>Recent </a:t>
            </a:r>
            <a:r>
              <a:rPr lang="en-US" altLang="en-US" sz="1800" dirty="0"/>
              <a:t>Auditor Cases / bars of CPAs and firms related to audit </a:t>
            </a:r>
            <a:r>
              <a:rPr lang="en-US" altLang="en-US" sz="1800" dirty="0" smtClean="0"/>
              <a:t>quality</a:t>
            </a:r>
          </a:p>
          <a:p>
            <a:pPr marL="914400" lvl="2" indent="-457200">
              <a:buClr>
                <a:srgbClr val="FFFF66"/>
              </a:buClr>
              <a:buFont typeface="Wingdings" panose="05000000000000000000" pitchFamily="2" charset="2"/>
              <a:buChar char="Ø"/>
            </a:pPr>
            <a:r>
              <a:rPr lang="en-US" altLang="en-US" sz="1800" dirty="0" smtClean="0"/>
              <a:t>Disclosure Controls &amp; Procedures</a:t>
            </a:r>
          </a:p>
          <a:p>
            <a:pPr marL="1371600" lvl="3" indent="-447675">
              <a:buClr>
                <a:srgbClr val="FFFF66"/>
              </a:buClr>
              <a:buFont typeface="Wingdings" panose="05000000000000000000" pitchFamily="2" charset="2"/>
              <a:buChar char="§"/>
            </a:pPr>
            <a:r>
              <a:rPr lang="en-US" altLang="en-US" sz="1800" dirty="0" smtClean="0"/>
              <a:t>JPMorgan Settled Action on 9/19/13</a:t>
            </a:r>
          </a:p>
          <a:p>
            <a:pPr marL="1600200" lvl="4" indent="-228600">
              <a:buClr>
                <a:srgbClr val="FFFF66"/>
              </a:buClr>
              <a:buFont typeface="Wingdings" panose="05000000000000000000" pitchFamily="2" charset="2"/>
              <a:buChar char="v"/>
            </a:pPr>
            <a:r>
              <a:rPr lang="en-US" altLang="en-US" sz="1800" u="sng" dirty="0" smtClean="0">
                <a:solidFill>
                  <a:srgbClr val="FFFF66"/>
                </a:solidFill>
              </a:rPr>
              <a:t>http://www.sec.gov/litigation/admin/2013/34-70458.pdf</a:t>
            </a:r>
          </a:p>
          <a:p>
            <a:pPr marL="914400" lvl="2" indent="-457200">
              <a:buClr>
                <a:srgbClr val="FFFF66"/>
              </a:buClr>
              <a:buFont typeface="Wingdings" panose="05000000000000000000" pitchFamily="2" charset="2"/>
              <a:buChar char="Ø"/>
            </a:pPr>
            <a:r>
              <a:rPr lang="en-US" altLang="en-US" sz="1800" dirty="0" smtClean="0"/>
              <a:t>Internal Control Over Financial Reporting</a:t>
            </a:r>
          </a:p>
          <a:p>
            <a:pPr marL="1371600" lvl="3" indent="-447675">
              <a:buClr>
                <a:srgbClr val="FFFF66"/>
              </a:buClr>
              <a:buFont typeface="Wingdings" panose="05000000000000000000" pitchFamily="2" charset="2"/>
              <a:buChar char="§"/>
            </a:pPr>
            <a:r>
              <a:rPr lang="en-US" altLang="en-US" sz="1800" dirty="0" smtClean="0"/>
              <a:t>James Vincent Poti, CPA Settled Action on 12/18/13</a:t>
            </a:r>
          </a:p>
          <a:p>
            <a:pPr marL="914400" lvl="2" indent="-457200">
              <a:buClr>
                <a:srgbClr val="FFFF66"/>
              </a:buClr>
              <a:buFont typeface="Wingdings" panose="05000000000000000000" pitchFamily="2" charset="2"/>
              <a:buChar char="Ø"/>
            </a:pPr>
            <a:r>
              <a:rPr lang="en-US" altLang="en-US" sz="1800" dirty="0"/>
              <a:t>Audit Committee Chairs</a:t>
            </a:r>
          </a:p>
          <a:p>
            <a:pPr marL="1371600" lvl="3" indent="-457200">
              <a:buClr>
                <a:srgbClr val="FFFF66"/>
              </a:buClr>
              <a:buFont typeface="Wingdings" panose="05000000000000000000" pitchFamily="2" charset="2"/>
              <a:buChar char="§"/>
            </a:pPr>
            <a:r>
              <a:rPr lang="en-US" altLang="en-US" sz="1800" dirty="0">
                <a:ea typeface="+mn-ea"/>
                <a:cs typeface="+mn-cs"/>
              </a:rPr>
              <a:t>L&amp;L Energy – Settled action on </a:t>
            </a:r>
            <a:r>
              <a:rPr lang="en-US" altLang="en-US" sz="1800" dirty="0" smtClean="0">
                <a:ea typeface="+mn-ea"/>
                <a:cs typeface="+mn-cs"/>
              </a:rPr>
              <a:t>3/27/14</a:t>
            </a:r>
            <a:endParaRPr lang="en-US" altLang="en-US" sz="1800" dirty="0">
              <a:ea typeface="+mn-ea"/>
              <a:cs typeface="+mn-cs"/>
            </a:endParaRPr>
          </a:p>
          <a:p>
            <a:pPr marL="1371600" lvl="3" indent="-457200">
              <a:buClr>
                <a:srgbClr val="FFFF66"/>
              </a:buClr>
              <a:buFont typeface="Wingdings" panose="05000000000000000000" pitchFamily="2" charset="2"/>
              <a:buChar char="§"/>
            </a:pPr>
            <a:r>
              <a:rPr lang="en-US" altLang="en-US" sz="1800" dirty="0">
                <a:ea typeface="+mn-ea"/>
                <a:cs typeface="+mn-cs"/>
              </a:rPr>
              <a:t>AgFeed </a:t>
            </a:r>
            <a:r>
              <a:rPr lang="en-US" altLang="en-US" sz="1800" dirty="0" smtClean="0">
                <a:ea typeface="+mn-ea"/>
                <a:cs typeface="+mn-cs"/>
              </a:rPr>
              <a:t>Industries </a:t>
            </a:r>
            <a:r>
              <a:rPr lang="en-US" altLang="en-US" sz="1800" dirty="0">
                <a:ea typeface="+mn-ea"/>
                <a:cs typeface="+mn-cs"/>
              </a:rPr>
              <a:t>– Complaint filed on </a:t>
            </a:r>
            <a:r>
              <a:rPr lang="en-US" altLang="en-US" sz="1800" dirty="0" smtClean="0">
                <a:ea typeface="+mn-ea"/>
                <a:cs typeface="+mn-cs"/>
              </a:rPr>
              <a:t>3/11/14</a:t>
            </a:r>
            <a:endParaRPr lang="en-US" altLang="en-US" sz="1800" dirty="0">
              <a:ea typeface="+mn-ea"/>
              <a:cs typeface="+mn-cs"/>
            </a:endParaRPr>
          </a:p>
          <a:p>
            <a:pPr lvl="2">
              <a:buClr>
                <a:srgbClr val="FFFF99"/>
              </a:buClr>
              <a:buFont typeface="Wingdings" panose="05000000000000000000" pitchFamily="2" charset="2"/>
              <a:buChar char="v"/>
            </a:pPr>
            <a:endParaRPr lang="en-US" altLang="en-US" sz="1800" dirty="0" smtClean="0"/>
          </a:p>
        </p:txBody>
      </p:sp>
    </p:spTree>
    <p:extLst>
      <p:ext uri="{BB962C8B-B14F-4D97-AF65-F5344CB8AC3E}">
        <p14:creationId xmlns:p14="http://schemas.microsoft.com/office/powerpoint/2010/main" val="4045092946"/>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1371600" y="1676401"/>
            <a:ext cx="7500937" cy="4648200"/>
          </a:xfrm>
        </p:spPr>
        <p:txBody>
          <a:bodyPr/>
          <a:lstStyle/>
          <a:p>
            <a:pPr marL="457200" indent="-457200">
              <a:lnSpc>
                <a:spcPct val="90000"/>
              </a:lnSpc>
              <a:buClr>
                <a:srgbClr val="FFFF66"/>
              </a:buClr>
              <a:buFont typeface="Wingdings" panose="05000000000000000000" pitchFamily="2" charset="2"/>
              <a:buChar char="v"/>
              <a:defRPr/>
            </a:pPr>
            <a:r>
              <a:rPr lang="en-US" dirty="0"/>
              <a:t>Financial Reporting and Audit Task Force</a:t>
            </a:r>
          </a:p>
          <a:p>
            <a:pPr marL="914400" lvl="1" indent="-457200">
              <a:lnSpc>
                <a:spcPct val="90000"/>
              </a:lnSpc>
              <a:buClr>
                <a:srgbClr val="FFFF66"/>
              </a:buClr>
              <a:buFont typeface="Wingdings" panose="05000000000000000000" pitchFamily="2" charset="2"/>
              <a:buChar char="Ø"/>
              <a:defRPr/>
            </a:pPr>
            <a:r>
              <a:rPr lang="en-US" sz="2000" dirty="0"/>
              <a:t>Announced July 2, 2013</a:t>
            </a:r>
          </a:p>
          <a:p>
            <a:pPr marL="914400" lvl="1" indent="-457200">
              <a:lnSpc>
                <a:spcPct val="90000"/>
              </a:lnSpc>
              <a:buClr>
                <a:srgbClr val="FFFF66"/>
              </a:buClr>
              <a:buFont typeface="Wingdings" panose="05000000000000000000" pitchFamily="2" charset="2"/>
              <a:buChar char="Ø"/>
              <a:defRPr/>
            </a:pPr>
            <a:r>
              <a:rPr lang="en-US" sz="2000" dirty="0"/>
              <a:t>Chaired by David Woodcock (FWRO) and Vice-Chair Margaret McGuire (HO)</a:t>
            </a:r>
          </a:p>
          <a:p>
            <a:pPr marL="914400" lvl="1" indent="-457200">
              <a:lnSpc>
                <a:spcPct val="90000"/>
              </a:lnSpc>
              <a:buClr>
                <a:srgbClr val="FFFF66"/>
              </a:buClr>
              <a:buFont typeface="Wingdings" panose="05000000000000000000" pitchFamily="2" charset="2"/>
              <a:buChar char="Ø"/>
              <a:defRPr/>
            </a:pPr>
            <a:r>
              <a:rPr lang="en-US" sz="2000" dirty="0" smtClean="0"/>
              <a:t>Acts </a:t>
            </a:r>
            <a:r>
              <a:rPr lang="en-US" sz="2000" dirty="0"/>
              <a:t>as an ‘incubator’ to build accounting-fraud cases and hand them over to bigger units for full </a:t>
            </a:r>
            <a:r>
              <a:rPr lang="en-US" sz="2000" dirty="0" smtClean="0"/>
              <a:t>investigations</a:t>
            </a:r>
            <a:endParaRPr lang="en-US" sz="2000" dirty="0"/>
          </a:p>
          <a:p>
            <a:pPr marL="914400" lvl="1" indent="-457200">
              <a:lnSpc>
                <a:spcPct val="90000"/>
              </a:lnSpc>
              <a:buClr>
                <a:srgbClr val="FFFF66"/>
              </a:buClr>
              <a:buFont typeface="Wingdings" panose="05000000000000000000" pitchFamily="2" charset="2"/>
              <a:buChar char="Ø"/>
              <a:defRPr/>
            </a:pPr>
            <a:r>
              <a:rPr lang="en-US" sz="2000" dirty="0"/>
              <a:t>Close coordination with </a:t>
            </a:r>
            <a:r>
              <a:rPr lang="en-US" sz="2000" dirty="0" smtClean="0"/>
              <a:t>OCA and other divisions</a:t>
            </a:r>
          </a:p>
          <a:p>
            <a:pPr marL="914400" lvl="1" indent="-457200">
              <a:lnSpc>
                <a:spcPct val="90000"/>
              </a:lnSpc>
              <a:buClr>
                <a:srgbClr val="FFFF66"/>
              </a:buClr>
              <a:buFont typeface="Wingdings" panose="05000000000000000000" pitchFamily="2" charset="2"/>
              <a:buChar char="Ø"/>
              <a:defRPr/>
            </a:pPr>
            <a:r>
              <a:rPr lang="en-US" sz="2000" dirty="0" smtClean="0"/>
              <a:t>Focus on revenue recognition, valuation, capitalized vs. non-capitalized expenses, reserves, acquisition accounting, and performance benchmarks</a:t>
            </a:r>
          </a:p>
          <a:p>
            <a:pPr marL="457200" indent="-457200">
              <a:lnSpc>
                <a:spcPct val="90000"/>
              </a:lnSpc>
              <a:buClr>
                <a:srgbClr val="FFFF66"/>
              </a:buClr>
              <a:buFont typeface="Wingdings" panose="05000000000000000000" pitchFamily="2" charset="2"/>
              <a:buChar char="v"/>
              <a:defRPr/>
            </a:pPr>
            <a:r>
              <a:rPr lang="en-US" dirty="0" smtClean="0"/>
              <a:t>Enforcement Division will require admissions in certain cases as a condition of settlement</a:t>
            </a:r>
            <a:endParaRPr lang="en-US" dirty="0"/>
          </a:p>
          <a:p>
            <a:pPr marL="852487" indent="-457200">
              <a:lnSpc>
                <a:spcPct val="90000"/>
              </a:lnSpc>
              <a:buClr>
                <a:srgbClr val="FFFF66"/>
              </a:buClr>
              <a:buFont typeface="Wingdings" panose="05000000000000000000" pitchFamily="2" charset="2"/>
              <a:buChar char="Ø"/>
              <a:defRPr/>
            </a:pPr>
            <a:endParaRPr lang="en-US" sz="2000" dirty="0"/>
          </a:p>
        </p:txBody>
      </p:sp>
      <p:sp>
        <p:nvSpPr>
          <p:cNvPr id="5" name="Title 1"/>
          <p:cNvSpPr>
            <a:spLocks noGrp="1"/>
          </p:cNvSpPr>
          <p:nvPr>
            <p:ph type="title"/>
          </p:nvPr>
        </p:nvSpPr>
        <p:spPr/>
        <p:txBody>
          <a:bodyPr/>
          <a:lstStyle/>
          <a:p>
            <a:r>
              <a:rPr lang="en-US" altLang="en-US" sz="3600" dirty="0" smtClean="0">
                <a:latin typeface="+mn-lt"/>
              </a:rPr>
              <a:t>Selected Enforcement Matters, cont.</a:t>
            </a:r>
          </a:p>
        </p:txBody>
      </p:sp>
    </p:spTree>
    <p:extLst>
      <p:ext uri="{BB962C8B-B14F-4D97-AF65-F5344CB8AC3E}">
        <p14:creationId xmlns:p14="http://schemas.microsoft.com/office/powerpoint/2010/main" val="3403210679"/>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dirty="0" smtClean="0">
                <a:latin typeface="+mn-lt"/>
              </a:rPr>
              <a:t>Division of Corporation Finance Update</a:t>
            </a:r>
            <a:endParaRPr lang="en-US" dirty="0">
              <a:latin typeface="+mn-lt"/>
            </a:endParaRPr>
          </a:p>
        </p:txBody>
      </p:sp>
    </p:spTree>
    <p:extLst>
      <p:ext uri="{BB962C8B-B14F-4D97-AF65-F5344CB8AC3E}">
        <p14:creationId xmlns:p14="http://schemas.microsoft.com/office/powerpoint/2010/main" val="74982240"/>
      </p:ext>
    </p:extLst>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447800" y="381000"/>
            <a:ext cx="7670800" cy="6858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Division of Corporation Finance – Frequent Areas of Comment</a:t>
            </a:r>
          </a:p>
        </p:txBody>
      </p:sp>
      <p:sp>
        <p:nvSpPr>
          <p:cNvPr id="17411" name="Content Placeholder 2"/>
          <p:cNvSpPr>
            <a:spLocks noGrp="1"/>
          </p:cNvSpPr>
          <p:nvPr>
            <p:ph idx="1"/>
          </p:nvPr>
        </p:nvSpPr>
        <p:spPr bwMode="auto">
          <a:xfrm>
            <a:off x="1371600" y="1752600"/>
            <a:ext cx="7162800" cy="4267200"/>
          </a:xfrm>
          <a:noFill/>
          <a:ln>
            <a:miter lim="800000"/>
            <a:headEnd/>
            <a:tailEnd/>
          </a:ln>
        </p:spPr>
        <p:txBody>
          <a:bodyPr wrap="square" lIns="91440" tIns="45720" rIns="91440" bIns="45720" numCol="1" anchor="t" anchorCtr="0" compatLnSpc="1">
            <a:prstTxWarp prst="textNoShape">
              <a:avLst/>
            </a:prstTxWarp>
          </a:bodyPr>
          <a:lstStyle/>
          <a:p>
            <a:pPr marL="457200" indent="-457200">
              <a:buClr>
                <a:srgbClr val="FFFF66"/>
              </a:buClr>
              <a:buFont typeface="Wingdings" panose="05000000000000000000" pitchFamily="2" charset="2"/>
              <a:buChar char="v"/>
            </a:pPr>
            <a:r>
              <a:rPr lang="en-US" sz="2000" dirty="0" smtClean="0">
                <a:ea typeface="ＭＳ Ｐゴシック" charset="-128"/>
              </a:rPr>
              <a:t>Income Taxes (valuation allowances, earnings permanently reinvested)</a:t>
            </a:r>
          </a:p>
          <a:p>
            <a:pPr marL="457200" indent="-457200">
              <a:buClr>
                <a:srgbClr val="FFFF66"/>
              </a:buClr>
              <a:buFont typeface="Wingdings" panose="05000000000000000000" pitchFamily="2" charset="2"/>
              <a:buChar char="v"/>
            </a:pPr>
            <a:r>
              <a:rPr lang="en-US" sz="2000" dirty="0" smtClean="0">
                <a:ea typeface="ＭＳ Ｐゴシック" charset="-128"/>
              </a:rPr>
              <a:t>Contingencies (surprise disclosures and loss accruals)</a:t>
            </a:r>
          </a:p>
          <a:p>
            <a:pPr marL="457200" indent="-457200">
              <a:buClr>
                <a:srgbClr val="FFFF66"/>
              </a:buClr>
              <a:buFont typeface="Wingdings" panose="05000000000000000000" pitchFamily="2" charset="2"/>
              <a:buChar char="v"/>
            </a:pPr>
            <a:r>
              <a:rPr lang="en-US" sz="2000" dirty="0" smtClean="0">
                <a:ea typeface="ＭＳ Ｐゴシック" charset="-128"/>
              </a:rPr>
              <a:t>Segments (CODM package and aggregation)</a:t>
            </a:r>
          </a:p>
          <a:p>
            <a:pPr marL="457200" indent="-457200">
              <a:buClr>
                <a:srgbClr val="FFFF66"/>
              </a:buClr>
              <a:buFont typeface="Wingdings" panose="05000000000000000000" pitchFamily="2" charset="2"/>
              <a:buChar char="v"/>
            </a:pPr>
            <a:r>
              <a:rPr lang="en-US" sz="2000" dirty="0" smtClean="0">
                <a:ea typeface="ＭＳ Ｐゴシック" charset="-128"/>
              </a:rPr>
              <a:t>Revenue recognition (collectability, multiple element arrangements, gross vs. net)</a:t>
            </a:r>
          </a:p>
          <a:p>
            <a:pPr marL="457200" indent="-457200">
              <a:buClr>
                <a:srgbClr val="FFFF66"/>
              </a:buClr>
              <a:buFont typeface="Wingdings" panose="05000000000000000000" pitchFamily="2" charset="2"/>
              <a:buChar char="v"/>
            </a:pPr>
            <a:r>
              <a:rPr lang="en-US" sz="2000" dirty="0" smtClean="0">
                <a:ea typeface="ＭＳ Ｐゴシック" charset="-128"/>
              </a:rPr>
              <a:t>Goodwill (impairment and disclosures)</a:t>
            </a:r>
          </a:p>
          <a:p>
            <a:pPr marL="457200" indent="-457200">
              <a:buClr>
                <a:srgbClr val="FFFF66"/>
              </a:buClr>
              <a:buFont typeface="Wingdings" panose="05000000000000000000" pitchFamily="2" charset="2"/>
              <a:buChar char="v"/>
            </a:pPr>
            <a:r>
              <a:rPr lang="en-US" sz="2000" dirty="0" smtClean="0">
                <a:ea typeface="ＭＳ Ｐゴシック" charset="-128"/>
              </a:rPr>
              <a:t>Management’s Discussion and Analysis (MD&amp;A)</a:t>
            </a:r>
            <a:endParaRPr lang="en-US" dirty="0" smtClean="0">
              <a:ea typeface="ＭＳ Ｐゴシック" charset="-128"/>
            </a:endParaRPr>
          </a:p>
        </p:txBody>
      </p:sp>
    </p:spTree>
    <p:extLst>
      <p:ext uri="{BB962C8B-B14F-4D97-AF65-F5344CB8AC3E}">
        <p14:creationId xmlns:p14="http://schemas.microsoft.com/office/powerpoint/2010/main" val="3006179082"/>
      </p:ext>
    </p:extLst>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bwMode="auto">
          <a:xfrm>
            <a:off x="1447800" y="381000"/>
            <a:ext cx="7670800" cy="685800"/>
          </a:xfrm>
          <a:noFill/>
          <a:ln>
            <a:miter lim="800000"/>
            <a:headEnd/>
            <a:tailEnd/>
          </a:ln>
        </p:spPr>
        <p:txBody>
          <a:bodyPr wrap="square" lIns="91440" tIns="45720" rIns="91440" bIns="45720" numCol="1" anchor="t" anchorCtr="0" compatLnSpc="1">
            <a:prstTxWarp prst="textNoShape">
              <a:avLst/>
            </a:prstTxWarp>
          </a:bodyPr>
          <a:lstStyle/>
          <a:p>
            <a:r>
              <a:rPr lang="en-US" sz="3200" dirty="0" smtClean="0">
                <a:latin typeface="+mn-lt"/>
                <a:ea typeface="ＭＳ Ｐゴシック" charset="-128"/>
              </a:rPr>
              <a:t>Division of Corporation Finance –Comment Letter Best Practices</a:t>
            </a:r>
          </a:p>
        </p:txBody>
      </p:sp>
      <p:sp>
        <p:nvSpPr>
          <p:cNvPr id="17411" name="Content Placeholder 2"/>
          <p:cNvSpPr>
            <a:spLocks noGrp="1"/>
          </p:cNvSpPr>
          <p:nvPr>
            <p:ph idx="1"/>
          </p:nvPr>
        </p:nvSpPr>
        <p:spPr bwMode="auto">
          <a:xfrm>
            <a:off x="1371600" y="1752600"/>
            <a:ext cx="7162800" cy="4267200"/>
          </a:xfrm>
          <a:noFill/>
          <a:ln>
            <a:miter lim="800000"/>
            <a:headEnd/>
            <a:tailEnd/>
          </a:ln>
        </p:spPr>
        <p:txBody>
          <a:bodyPr wrap="square" lIns="91440" tIns="45720" rIns="91440" bIns="45720" numCol="1" anchor="t" anchorCtr="0" compatLnSpc="1">
            <a:prstTxWarp prst="textNoShape">
              <a:avLst/>
            </a:prstTxWarp>
          </a:bodyPr>
          <a:lstStyle/>
          <a:p>
            <a:pPr marL="457200" indent="-457200">
              <a:buClr>
                <a:srgbClr val="FFFF66"/>
              </a:buClr>
              <a:buFont typeface="Wingdings" panose="05000000000000000000" pitchFamily="2" charset="2"/>
              <a:buChar char="v"/>
            </a:pPr>
            <a:r>
              <a:rPr lang="en-US" sz="1800" dirty="0" smtClean="0">
                <a:ea typeface="ＭＳ Ｐゴシック" charset="-128"/>
              </a:rPr>
              <a:t>Don’t automatically assume Staff disagrees with your accounting</a:t>
            </a:r>
          </a:p>
          <a:p>
            <a:pPr marL="457200" indent="-457200">
              <a:buClr>
                <a:srgbClr val="FFFF66"/>
              </a:buClr>
              <a:buFont typeface="Wingdings" panose="05000000000000000000" pitchFamily="2" charset="2"/>
              <a:buChar char="v"/>
            </a:pPr>
            <a:r>
              <a:rPr lang="en-US" sz="1800" dirty="0" smtClean="0">
                <a:ea typeface="ＭＳ Ｐゴシック" charset="-128"/>
              </a:rPr>
              <a:t>Prepare a thorough response</a:t>
            </a:r>
          </a:p>
          <a:p>
            <a:pPr marL="923925" lvl="2" indent="-457200">
              <a:buClr>
                <a:srgbClr val="FFFF66"/>
              </a:buClr>
              <a:buFont typeface="Wingdings" panose="05000000000000000000" pitchFamily="2" charset="2"/>
              <a:buChar char="v"/>
            </a:pPr>
            <a:r>
              <a:rPr lang="en-US" sz="1600" dirty="0" smtClean="0">
                <a:ea typeface="ＭＳ Ｐゴシック" charset="-128"/>
              </a:rPr>
              <a:t>Request additional time if necessary</a:t>
            </a:r>
          </a:p>
          <a:p>
            <a:pPr marL="923925" lvl="2" indent="-457200">
              <a:buClr>
                <a:srgbClr val="FFFF66"/>
              </a:buClr>
              <a:buFont typeface="Wingdings" panose="05000000000000000000" pitchFamily="2" charset="2"/>
              <a:buChar char="v"/>
            </a:pPr>
            <a:r>
              <a:rPr lang="en-US" sz="1600" dirty="0" smtClean="0">
                <a:ea typeface="ＭＳ Ｐゴシック" charset="-128"/>
              </a:rPr>
              <a:t>Don’t assume there will be multiple rounds of comment letters and hold back relevant arguments </a:t>
            </a:r>
          </a:p>
          <a:p>
            <a:pPr marL="923925" lvl="2" indent="-457200">
              <a:buClr>
                <a:srgbClr val="FFFF66"/>
              </a:buClr>
              <a:buFont typeface="Wingdings" panose="05000000000000000000" pitchFamily="2" charset="2"/>
              <a:buChar char="v"/>
            </a:pPr>
            <a:r>
              <a:rPr lang="en-US" sz="1600" dirty="0" smtClean="0">
                <a:ea typeface="ＭＳ Ｐゴシック" charset="-128"/>
              </a:rPr>
              <a:t>Key response to initial comment(s)</a:t>
            </a:r>
          </a:p>
          <a:p>
            <a:pPr marL="923925" lvl="2" indent="-457200">
              <a:buClr>
                <a:srgbClr val="FFFF66"/>
              </a:buClr>
              <a:buFont typeface="Wingdings" panose="05000000000000000000" pitchFamily="2" charset="2"/>
              <a:buChar char="v"/>
            </a:pPr>
            <a:r>
              <a:rPr lang="en-US" sz="1600" dirty="0" smtClean="0">
                <a:ea typeface="ＭＳ Ｐゴシック" charset="-128"/>
              </a:rPr>
              <a:t>If Staff requests or Company proposes revised disclosure, provide detailed examples of proposed revisions</a:t>
            </a:r>
          </a:p>
          <a:p>
            <a:pPr marL="519113" lvl="1" indent="-457200">
              <a:buClr>
                <a:srgbClr val="FFFF66"/>
              </a:buClr>
              <a:buFont typeface="Wingdings" panose="05000000000000000000" pitchFamily="2" charset="2"/>
              <a:buChar char="v"/>
            </a:pPr>
            <a:r>
              <a:rPr lang="en-US" sz="1800" dirty="0" smtClean="0">
                <a:ea typeface="ＭＳ Ｐゴシック" charset="-128"/>
              </a:rPr>
              <a:t>Keep in mind comment letter responses will be publicly released; may request confidential treatment of </a:t>
            </a:r>
            <a:r>
              <a:rPr lang="en-US" sz="1800" u="sng" dirty="0" smtClean="0">
                <a:ea typeface="ＭＳ Ｐゴシック" charset="-128"/>
              </a:rPr>
              <a:t>portions</a:t>
            </a:r>
            <a:r>
              <a:rPr lang="en-US" sz="1800" dirty="0" smtClean="0">
                <a:ea typeface="ＭＳ Ｐゴシック" charset="-128"/>
              </a:rPr>
              <a:t> of comment responses. </a:t>
            </a:r>
          </a:p>
          <a:p>
            <a:pPr marL="519113" lvl="1" indent="-457200">
              <a:buClr>
                <a:srgbClr val="FFFF66"/>
              </a:buClr>
              <a:buFont typeface="Wingdings" panose="05000000000000000000" pitchFamily="2" charset="2"/>
              <a:buChar char="v"/>
            </a:pPr>
            <a:r>
              <a:rPr lang="en-US" sz="1800" dirty="0" smtClean="0">
                <a:ea typeface="ＭＳ Ｐゴシック" charset="-128"/>
              </a:rPr>
              <a:t>Use Division’s Financial Reporting Manual as a resource </a:t>
            </a:r>
            <a:r>
              <a:rPr lang="en-US" sz="1400" u="sng" dirty="0" smtClean="0">
                <a:ea typeface="ＭＳ Ｐゴシック" charset="-128"/>
              </a:rPr>
              <a:t>http</a:t>
            </a:r>
            <a:r>
              <a:rPr lang="en-US" sz="1400" u="sng" dirty="0">
                <a:ea typeface="ＭＳ Ｐゴシック" charset="-128"/>
              </a:rPr>
              <a:t>://www.sec.gov/divisions/corpfin/cffinancialreportingmanual.shtml</a:t>
            </a:r>
            <a:endParaRPr lang="en-US" sz="1400" u="sng" dirty="0" smtClean="0">
              <a:ea typeface="ＭＳ Ｐゴシック" charset="-128"/>
            </a:endParaRPr>
          </a:p>
          <a:p>
            <a:pPr marL="519113" lvl="1" indent="-457200">
              <a:buClr>
                <a:srgbClr val="FFFF66"/>
              </a:buClr>
              <a:buFont typeface="Wingdings" panose="05000000000000000000" pitchFamily="2" charset="2"/>
              <a:buChar char="v"/>
            </a:pPr>
            <a:endParaRPr lang="en-US" sz="1800" dirty="0" smtClean="0">
              <a:ea typeface="ＭＳ Ｐゴシック" charset="-128"/>
            </a:endParaRPr>
          </a:p>
        </p:txBody>
      </p:sp>
    </p:spTree>
    <p:extLst>
      <p:ext uri="{BB962C8B-B14F-4D97-AF65-F5344CB8AC3E}">
        <p14:creationId xmlns:p14="http://schemas.microsoft.com/office/powerpoint/2010/main" val="3823670059"/>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Content Placeholder 2"/>
          <p:cNvSpPr>
            <a:spLocks noGrp="1"/>
          </p:cNvSpPr>
          <p:nvPr>
            <p:ph idx="1"/>
          </p:nvPr>
        </p:nvSpPr>
        <p:spPr>
          <a:xfrm>
            <a:off x="1371600" y="1676401"/>
            <a:ext cx="7500937" cy="4648200"/>
          </a:xfrm>
        </p:spPr>
        <p:txBody>
          <a:bodyPr/>
          <a:lstStyle/>
          <a:p>
            <a:pPr marL="457200" indent="-457200">
              <a:lnSpc>
                <a:spcPct val="90000"/>
              </a:lnSpc>
              <a:buClr>
                <a:srgbClr val="FFFF66"/>
              </a:buClr>
              <a:buFont typeface="Wingdings" panose="05000000000000000000" pitchFamily="2" charset="2"/>
              <a:buChar char="v"/>
              <a:defRPr/>
            </a:pPr>
            <a:r>
              <a:rPr lang="en-US" sz="2000" dirty="0" smtClean="0"/>
              <a:t>December 2013 report of Review of Disclosure Requirements in Regulation S-K</a:t>
            </a:r>
          </a:p>
          <a:p>
            <a:pPr marL="923925" lvl="2" indent="-457200">
              <a:lnSpc>
                <a:spcPct val="90000"/>
              </a:lnSpc>
              <a:buClr>
                <a:srgbClr val="FFFF66"/>
              </a:buClr>
              <a:buFont typeface="Wingdings" panose="05000000000000000000" pitchFamily="2" charset="2"/>
              <a:buChar char="v"/>
              <a:defRPr/>
            </a:pPr>
            <a:r>
              <a:rPr lang="en-US" dirty="0" smtClean="0"/>
              <a:t>Provides and overview of current requirements and their development</a:t>
            </a:r>
          </a:p>
          <a:p>
            <a:pPr marL="519113" lvl="1" indent="-457200">
              <a:lnSpc>
                <a:spcPct val="90000"/>
              </a:lnSpc>
              <a:buClr>
                <a:srgbClr val="FFFF66"/>
              </a:buClr>
              <a:buFont typeface="Wingdings" panose="05000000000000000000" pitchFamily="2" charset="2"/>
              <a:buChar char="v"/>
              <a:defRPr/>
            </a:pPr>
            <a:r>
              <a:rPr lang="en-US" sz="2000" dirty="0" smtClean="0"/>
              <a:t>SEC Staff to develop specific recommendations for updating rules and regulations – will seek input from companies and users</a:t>
            </a:r>
          </a:p>
          <a:p>
            <a:pPr marL="61913" lvl="1" indent="0">
              <a:lnSpc>
                <a:spcPct val="90000"/>
              </a:lnSpc>
              <a:buClr>
                <a:srgbClr val="FFFF66"/>
              </a:buClr>
              <a:buNone/>
              <a:defRPr/>
            </a:pPr>
            <a:r>
              <a:rPr lang="en-US" sz="1800" u="sng" dirty="0" smtClean="0">
                <a:hlinkClick r:id="rId3"/>
              </a:rPr>
              <a:t>http</a:t>
            </a:r>
            <a:r>
              <a:rPr lang="en-US" sz="1800" u="sng" dirty="0">
                <a:hlinkClick r:id="rId3"/>
              </a:rPr>
              <a:t>://</a:t>
            </a:r>
            <a:r>
              <a:rPr lang="en-US" sz="1800" u="sng" dirty="0" smtClean="0">
                <a:hlinkClick r:id="rId3"/>
              </a:rPr>
              <a:t>www.sec.gov/spotlight/disclosure-effectiveness.shtml</a:t>
            </a:r>
            <a:endParaRPr lang="en-US" sz="1800" u="sng" dirty="0" smtClean="0"/>
          </a:p>
          <a:p>
            <a:pPr marL="519113" lvl="1" indent="-457200">
              <a:lnSpc>
                <a:spcPct val="90000"/>
              </a:lnSpc>
              <a:buClr>
                <a:srgbClr val="FFFF66"/>
              </a:buClr>
              <a:buFont typeface="Wingdings" panose="05000000000000000000" pitchFamily="2" charset="2"/>
              <a:buChar char="v"/>
              <a:defRPr/>
            </a:pPr>
            <a:r>
              <a:rPr lang="en-US" sz="2000" dirty="0" smtClean="0"/>
              <a:t>OCA </a:t>
            </a:r>
            <a:r>
              <a:rPr lang="en-US" sz="2000" dirty="0"/>
              <a:t>will work with the FASB to improve effectiveness of disclosures and minimize duplication</a:t>
            </a:r>
          </a:p>
          <a:p>
            <a:pPr marL="519113" lvl="1" indent="-457200">
              <a:lnSpc>
                <a:spcPct val="90000"/>
              </a:lnSpc>
              <a:buClr>
                <a:srgbClr val="FFFF66"/>
              </a:buClr>
              <a:buFont typeface="Wingdings" panose="05000000000000000000" pitchFamily="2" charset="2"/>
              <a:buChar char="v"/>
              <a:defRPr/>
            </a:pPr>
            <a:r>
              <a:rPr lang="en-US" sz="2000" dirty="0"/>
              <a:t>Companies should examine how they can improve the quality and effectiveness of their disclosures</a:t>
            </a:r>
          </a:p>
          <a:p>
            <a:pPr marL="752475" lvl="2" indent="-457200">
              <a:lnSpc>
                <a:spcPct val="90000"/>
              </a:lnSpc>
              <a:buClr>
                <a:srgbClr val="FFFF66"/>
              </a:buClr>
              <a:buFont typeface="Wingdings" panose="05000000000000000000" pitchFamily="2" charset="2"/>
              <a:buChar char="v"/>
              <a:defRPr/>
            </a:pPr>
            <a:r>
              <a:rPr lang="en-US" sz="1600" dirty="0" smtClean="0">
                <a:ea typeface="+mn-ea"/>
                <a:cs typeface="+mn-cs"/>
              </a:rPr>
              <a:t>Refer to 4/11/14 speech by Corp Fin Director Keith Higgins for some practical examples </a:t>
            </a:r>
            <a:endParaRPr lang="en-US" sz="1600" dirty="0"/>
          </a:p>
        </p:txBody>
      </p:sp>
      <p:sp>
        <p:nvSpPr>
          <p:cNvPr id="5" name="Title 1"/>
          <p:cNvSpPr>
            <a:spLocks noGrp="1"/>
          </p:cNvSpPr>
          <p:nvPr>
            <p:ph type="title"/>
          </p:nvPr>
        </p:nvSpPr>
        <p:spPr/>
        <p:txBody>
          <a:bodyPr/>
          <a:lstStyle/>
          <a:p>
            <a:r>
              <a:rPr lang="en-US" altLang="en-US" sz="3600" dirty="0" smtClean="0">
                <a:latin typeface="+mn-lt"/>
              </a:rPr>
              <a:t>Disclosure Effectiveness</a:t>
            </a:r>
          </a:p>
        </p:txBody>
      </p:sp>
    </p:spTree>
    <p:extLst>
      <p:ext uri="{BB962C8B-B14F-4D97-AF65-F5344CB8AC3E}">
        <p14:creationId xmlns:p14="http://schemas.microsoft.com/office/powerpoint/2010/main" val="1952879241"/>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8210" name="Rectangle 2"/>
          <p:cNvSpPr>
            <a:spLocks noGrp="1" noChangeArrowheads="1"/>
          </p:cNvSpPr>
          <p:nvPr>
            <p:ph type="ctrTitle"/>
          </p:nvPr>
        </p:nvSpPr>
        <p:spPr>
          <a:xfrm>
            <a:off x="1219200" y="1676400"/>
            <a:ext cx="7772400" cy="1470025"/>
          </a:xfrm>
        </p:spPr>
        <p:txBody>
          <a:bodyPr/>
          <a:lstStyle/>
          <a:p>
            <a:pPr algn="ctr">
              <a:defRPr/>
            </a:pPr>
            <a:r>
              <a:rPr lang="en-US" sz="6000" dirty="0" smtClean="0">
                <a:latin typeface="+mn-lt"/>
              </a:rPr>
              <a:t>Questions?</a:t>
            </a:r>
          </a:p>
        </p:txBody>
      </p:sp>
      <p:pic>
        <p:nvPicPr>
          <p:cNvPr id="8" name="Picture 7"/>
          <p:cNvPicPr>
            <a:picLocks noChangeAspect="1"/>
          </p:cNvPicPr>
          <p:nvPr/>
        </p:nvPicPr>
        <p:blipFill>
          <a:blip r:embed="rId3"/>
          <a:stretch>
            <a:fillRect/>
          </a:stretch>
        </p:blipFill>
        <p:spPr>
          <a:xfrm>
            <a:off x="3352800" y="3251377"/>
            <a:ext cx="5549900" cy="3403423"/>
          </a:xfrm>
          <a:prstGeom prst="rect">
            <a:avLst/>
          </a:prstGeom>
        </p:spPr>
      </p:pic>
    </p:spTree>
    <p:extLst>
      <p:ext uri="{BB962C8B-B14F-4D97-AF65-F5344CB8AC3E}">
        <p14:creationId xmlns:p14="http://schemas.microsoft.com/office/powerpoint/2010/main" val="4026261436"/>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sz="3200" dirty="0" smtClean="0">
                <a:latin typeface="+mn-lt"/>
              </a:rPr>
              <a:t>Appendix:</a:t>
            </a:r>
            <a:br>
              <a:rPr lang="en-US" sz="3200" dirty="0" smtClean="0">
                <a:latin typeface="+mn-lt"/>
              </a:rPr>
            </a:br>
            <a:r>
              <a:rPr lang="en-US" sz="3200" dirty="0" smtClean="0">
                <a:latin typeface="+mn-lt"/>
              </a:rPr>
              <a:t>IFRS Work Plan – Summary of Findings</a:t>
            </a:r>
            <a:endParaRPr lang="en-US" sz="3200" dirty="0">
              <a:latin typeface="+mn-lt"/>
            </a:endParaRPr>
          </a:p>
        </p:txBody>
      </p:sp>
    </p:spTree>
    <p:extLst>
      <p:ext uri="{BB962C8B-B14F-4D97-AF65-F5344CB8AC3E}">
        <p14:creationId xmlns:p14="http://schemas.microsoft.com/office/powerpoint/2010/main" val="145612539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3890" name="Rectangle 2"/>
          <p:cNvSpPr>
            <a:spLocks noGrp="1" noChangeArrowheads="1"/>
          </p:cNvSpPr>
          <p:nvPr>
            <p:ph type="title"/>
          </p:nvPr>
        </p:nvSpPr>
        <p:spPr/>
        <p:txBody>
          <a:bodyPr>
            <a:normAutofit/>
          </a:bodyPr>
          <a:lstStyle/>
          <a:p>
            <a:pPr>
              <a:defRPr/>
            </a:pPr>
            <a:r>
              <a:rPr lang="en-US" sz="3600" dirty="0" smtClean="0">
                <a:latin typeface="+mn-lt"/>
              </a:rPr>
              <a:t>IFRS Work Plan </a:t>
            </a:r>
            <a:br>
              <a:rPr lang="en-US" sz="3600" dirty="0" smtClean="0">
                <a:latin typeface="+mn-lt"/>
              </a:rPr>
            </a:br>
            <a:r>
              <a:rPr lang="en-US" sz="2800" i="1" dirty="0" smtClean="0">
                <a:latin typeface="+mn-lt"/>
              </a:rPr>
              <a:t>2010 Commission Statement</a:t>
            </a:r>
          </a:p>
        </p:txBody>
      </p:sp>
      <p:sp>
        <p:nvSpPr>
          <p:cNvPr id="2213891" name="Rectangle 3"/>
          <p:cNvSpPr>
            <a:spLocks noGrp="1" noChangeArrowheads="1"/>
          </p:cNvSpPr>
          <p:nvPr>
            <p:ph idx="1"/>
          </p:nvPr>
        </p:nvSpPr>
        <p:spPr>
          <a:xfrm>
            <a:off x="1295400" y="1676400"/>
            <a:ext cx="7696200" cy="4495800"/>
          </a:xfrm>
        </p:spPr>
        <p:txBody>
          <a:bodyPr>
            <a:normAutofit/>
          </a:bodyPr>
          <a:lstStyle/>
          <a:p>
            <a:pPr marL="457200" lvl="1" indent="-457200">
              <a:spcAft>
                <a:spcPts val="600"/>
              </a:spcAft>
              <a:buClr>
                <a:srgbClr val="FFFF66"/>
              </a:buClr>
              <a:buFont typeface="Wingdings" pitchFamily="2" charset="2"/>
              <a:buChar char="v"/>
              <a:defRPr/>
            </a:pPr>
            <a:r>
              <a:rPr lang="en-US" i="1" dirty="0" smtClean="0"/>
              <a:t>Commission Statement in Support of Convergence and Global Accounting Standards</a:t>
            </a:r>
            <a:r>
              <a:rPr lang="en-US" dirty="0" smtClean="0"/>
              <a:t> issued February 2010</a:t>
            </a:r>
          </a:p>
          <a:p>
            <a:pPr marL="457200" lvl="1" indent="-457200">
              <a:spcAft>
                <a:spcPts val="600"/>
              </a:spcAft>
              <a:buClr>
                <a:srgbClr val="FFFF66"/>
              </a:buClr>
              <a:buFont typeface="Wingdings" pitchFamily="2" charset="2"/>
              <a:buChar char="v"/>
              <a:defRPr/>
            </a:pPr>
            <a:r>
              <a:rPr lang="en-US" dirty="0" smtClean="0"/>
              <a:t>Reaffirmed Commission’s strong commitment to a single set of global accounting standards</a:t>
            </a:r>
          </a:p>
          <a:p>
            <a:pPr marL="457200" lvl="1" indent="-457200">
              <a:spcAft>
                <a:spcPts val="600"/>
              </a:spcAft>
              <a:buClr>
                <a:srgbClr val="FFFF66"/>
              </a:buClr>
              <a:buFont typeface="Wingdings" pitchFamily="2" charset="2"/>
              <a:buChar char="v"/>
              <a:defRPr/>
            </a:pPr>
            <a:r>
              <a:rPr lang="en-US" dirty="0" smtClean="0"/>
              <a:t>Instructed the Staff to develop and execute a Work Plan to consider specific issues relevant to a Commission decision to incorporate IFRS</a:t>
            </a:r>
          </a:p>
          <a:p>
            <a:pPr marL="457200" lvl="1" indent="-457200">
              <a:buClr>
                <a:srgbClr val="FFFF66"/>
              </a:buClr>
              <a:buFont typeface="Wingdings" pitchFamily="2" charset="2"/>
              <a:buChar char="u"/>
              <a:defRPr/>
            </a:pPr>
            <a:endParaRPr lang="en-US" dirty="0" smtClean="0"/>
          </a:p>
        </p:txBody>
      </p:sp>
    </p:spTree>
    <p:extLst>
      <p:ext uri="{BB962C8B-B14F-4D97-AF65-F5344CB8AC3E}">
        <p14:creationId xmlns:p14="http://schemas.microsoft.com/office/powerpoint/2010/main" val="3014759946"/>
      </p:ext>
    </p:extLst>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5938" name="Rectangle 2"/>
          <p:cNvSpPr>
            <a:spLocks noGrp="1" noChangeArrowheads="1"/>
          </p:cNvSpPr>
          <p:nvPr>
            <p:ph type="title"/>
          </p:nvPr>
        </p:nvSpPr>
        <p:spPr>
          <a:xfrm>
            <a:off x="1447800" y="685800"/>
            <a:ext cx="7448550" cy="762000"/>
          </a:xfrm>
        </p:spPr>
        <p:txBody>
          <a:bodyPr>
            <a:normAutofit/>
          </a:bodyPr>
          <a:lstStyle/>
          <a:p>
            <a:pPr>
              <a:defRPr/>
            </a:pPr>
            <a:r>
              <a:rPr lang="en-US" dirty="0" smtClean="0">
                <a:latin typeface="+mn-lt"/>
              </a:rPr>
              <a:t>Key Areas of the Work Plan</a:t>
            </a:r>
          </a:p>
        </p:txBody>
      </p:sp>
      <p:sp>
        <p:nvSpPr>
          <p:cNvPr id="2215939" name="Rectangle 3"/>
          <p:cNvSpPr>
            <a:spLocks noGrp="1" noChangeArrowheads="1"/>
          </p:cNvSpPr>
          <p:nvPr>
            <p:ph idx="1"/>
          </p:nvPr>
        </p:nvSpPr>
        <p:spPr>
          <a:xfrm>
            <a:off x="1447800" y="1600200"/>
            <a:ext cx="7467600" cy="4419600"/>
          </a:xfrm>
        </p:spPr>
        <p:txBody>
          <a:bodyPr>
            <a:normAutofit/>
          </a:bodyPr>
          <a:lstStyle/>
          <a:p>
            <a:pPr marL="457200" lvl="1" indent="-457200">
              <a:spcAft>
                <a:spcPts val="600"/>
              </a:spcAft>
              <a:buClr>
                <a:srgbClr val="FFFF66"/>
              </a:buClr>
              <a:buFont typeface="Wingdings" pitchFamily="2" charset="2"/>
              <a:buChar char="v"/>
              <a:defRPr/>
            </a:pPr>
            <a:r>
              <a:rPr lang="en-US" sz="2000" u="sng" dirty="0" smtClean="0"/>
              <a:t>Whether</a:t>
            </a:r>
            <a:r>
              <a:rPr lang="en-US" sz="2000" dirty="0" smtClean="0"/>
              <a:t> to incorporate IFRS for U.S. issuers</a:t>
            </a:r>
          </a:p>
          <a:p>
            <a:pPr marL="914400" lvl="3" indent="-457200">
              <a:spcAft>
                <a:spcPts val="600"/>
              </a:spcAft>
              <a:buClr>
                <a:srgbClr val="FFFF66"/>
              </a:buClr>
              <a:buSzPct val="80000"/>
              <a:buFont typeface="+mj-lt"/>
              <a:buAutoNum type="arabicParenR"/>
              <a:defRPr/>
            </a:pPr>
            <a:r>
              <a:rPr lang="en-US" sz="1800" dirty="0" smtClean="0"/>
              <a:t>Sufficient development and application of IFRS for the U.S. domestic reporting system</a:t>
            </a:r>
          </a:p>
          <a:p>
            <a:pPr marL="914400" lvl="3" indent="-457200">
              <a:spcAft>
                <a:spcPts val="600"/>
              </a:spcAft>
              <a:buClr>
                <a:srgbClr val="FFFF66"/>
              </a:buClr>
              <a:buSzPct val="80000"/>
              <a:buFont typeface="+mj-lt"/>
              <a:buAutoNum type="arabicParenR"/>
              <a:defRPr/>
            </a:pPr>
            <a:r>
              <a:rPr lang="en-US" sz="1800" dirty="0" smtClean="0"/>
              <a:t>Independent standard setting for the benefit of investors</a:t>
            </a:r>
          </a:p>
          <a:p>
            <a:pPr marL="457200" lvl="2" indent="-457200">
              <a:spcAft>
                <a:spcPts val="1200"/>
              </a:spcAft>
              <a:buClr>
                <a:srgbClr val="FFFF66"/>
              </a:buClr>
              <a:buFont typeface="Wingdings" pitchFamily="2" charset="2"/>
              <a:buChar char="v"/>
              <a:defRPr/>
            </a:pPr>
            <a:r>
              <a:rPr lang="en-US" u="sng" dirty="0" smtClean="0"/>
              <a:t>How</a:t>
            </a:r>
            <a:r>
              <a:rPr lang="en-US" dirty="0" smtClean="0"/>
              <a:t> to incorporate IFRS for U.S. issuers (transition)</a:t>
            </a:r>
          </a:p>
          <a:p>
            <a:pPr marL="914400" lvl="2" indent="-457200">
              <a:spcAft>
                <a:spcPts val="1200"/>
              </a:spcAft>
              <a:buClr>
                <a:srgbClr val="FFFF66"/>
              </a:buClr>
              <a:buFont typeface="+mj-lt"/>
              <a:buAutoNum type="arabicParenR" startAt="3"/>
              <a:defRPr/>
            </a:pPr>
            <a:r>
              <a:rPr lang="en-US" sz="1800" dirty="0" smtClean="0"/>
              <a:t>Investor understanding and education regarding IFRS</a:t>
            </a:r>
          </a:p>
          <a:p>
            <a:pPr marL="914400" lvl="2" indent="-457200">
              <a:spcAft>
                <a:spcPts val="1200"/>
              </a:spcAft>
              <a:buClr>
                <a:srgbClr val="FFFF66"/>
              </a:buClr>
              <a:buFont typeface="+mj-lt"/>
              <a:buAutoNum type="arabicParenR" startAt="3"/>
              <a:defRPr/>
            </a:pPr>
            <a:r>
              <a:rPr lang="en-US" sz="1800" dirty="0" smtClean="0"/>
              <a:t>Impact on the U.S. regulatory environment</a:t>
            </a:r>
          </a:p>
          <a:p>
            <a:pPr marL="914400" lvl="2" indent="-457200">
              <a:spcAft>
                <a:spcPts val="1200"/>
              </a:spcAft>
              <a:buClr>
                <a:srgbClr val="FFFF66"/>
              </a:buClr>
              <a:buFont typeface="+mj-lt"/>
              <a:buAutoNum type="arabicParenR" startAt="3"/>
              <a:defRPr/>
            </a:pPr>
            <a:r>
              <a:rPr lang="en-US" sz="1800" dirty="0" smtClean="0"/>
              <a:t>Impact on issuers</a:t>
            </a:r>
          </a:p>
          <a:p>
            <a:pPr marL="914400" lvl="2" indent="-457200">
              <a:spcAft>
                <a:spcPts val="1200"/>
              </a:spcAft>
              <a:buClr>
                <a:srgbClr val="FFFF66"/>
              </a:buClr>
              <a:buFont typeface="+mj-lt"/>
              <a:buAutoNum type="arabicParenR" startAt="3"/>
              <a:defRPr/>
            </a:pPr>
            <a:r>
              <a:rPr lang="en-US" sz="1800" dirty="0" smtClean="0"/>
              <a:t>Human capital readiness</a:t>
            </a:r>
          </a:p>
          <a:p>
            <a:pPr lvl="1">
              <a:spcAft>
                <a:spcPts val="600"/>
              </a:spcAft>
              <a:buFont typeface="Monotype Sorts" pitchFamily="2" charset="2"/>
              <a:buChar char="u"/>
              <a:defRPr/>
            </a:pPr>
            <a:endParaRPr lang="en-US" dirty="0" smtClean="0"/>
          </a:p>
          <a:p>
            <a:pPr lvl="1">
              <a:buFont typeface="Monotype Sorts" pitchFamily="2" charset="2"/>
              <a:buNone/>
              <a:defRPr/>
            </a:pPr>
            <a:endParaRPr lang="en-US" dirty="0" smtClean="0"/>
          </a:p>
          <a:p>
            <a:pPr lvl="1">
              <a:buFont typeface="Monotype Sorts" pitchFamily="2" charset="2"/>
              <a:buNone/>
              <a:defRPr/>
            </a:pPr>
            <a:endParaRPr lang="en-US" sz="1800" dirty="0" smtClean="0">
              <a:solidFill>
                <a:srgbClr val="FFFF99"/>
              </a:solidFill>
            </a:endParaRPr>
          </a:p>
          <a:p>
            <a:pPr lvl="1">
              <a:buFont typeface="Monotype Sorts" pitchFamily="2" charset="2"/>
              <a:buNone/>
              <a:defRPr/>
            </a:pPr>
            <a:endParaRPr lang="en-US" sz="1800" dirty="0" smtClean="0">
              <a:solidFill>
                <a:srgbClr val="FFFF99"/>
              </a:solidFill>
            </a:endParaRPr>
          </a:p>
        </p:txBody>
      </p:sp>
    </p:spTree>
    <p:extLst>
      <p:ext uri="{BB962C8B-B14F-4D97-AF65-F5344CB8AC3E}">
        <p14:creationId xmlns:p14="http://schemas.microsoft.com/office/powerpoint/2010/main" val="128420955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143000" y="2590800"/>
            <a:ext cx="7772400" cy="1470025"/>
          </a:xfrm>
        </p:spPr>
        <p:txBody>
          <a:bodyPr/>
          <a:lstStyle/>
          <a:p>
            <a:pPr algn="ctr"/>
            <a:r>
              <a:rPr lang="en-US" dirty="0" smtClean="0">
                <a:latin typeface="+mn-lt"/>
              </a:rPr>
              <a:t>Overview of the SEC</a:t>
            </a:r>
            <a:endParaRPr lang="en-US" dirty="0">
              <a:latin typeface="+mn-lt"/>
            </a:endParaRPr>
          </a:p>
        </p:txBody>
      </p:sp>
    </p:spTree>
    <p:extLst>
      <p:ext uri="{BB962C8B-B14F-4D97-AF65-F5344CB8AC3E}">
        <p14:creationId xmlns:p14="http://schemas.microsoft.com/office/powerpoint/2010/main" val="724154999"/>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685800"/>
            <a:ext cx="7448550" cy="762000"/>
          </a:xfrm>
        </p:spPr>
        <p:txBody>
          <a:bodyPr>
            <a:normAutofit/>
          </a:bodyPr>
          <a:lstStyle/>
          <a:p>
            <a:r>
              <a:rPr lang="en-US" dirty="0" smtClean="0">
                <a:latin typeface="+mn-lt"/>
              </a:rPr>
              <a:t>Final Staff Report</a:t>
            </a:r>
            <a:endParaRPr lang="en-US" dirty="0">
              <a:latin typeface="+mn-lt"/>
            </a:endParaRPr>
          </a:p>
        </p:txBody>
      </p:sp>
      <p:sp>
        <p:nvSpPr>
          <p:cNvPr id="3" name="Content Placeholder 2"/>
          <p:cNvSpPr>
            <a:spLocks noGrp="1"/>
          </p:cNvSpPr>
          <p:nvPr>
            <p:ph idx="1"/>
          </p:nvPr>
        </p:nvSpPr>
        <p:spPr>
          <a:xfrm>
            <a:off x="1295400" y="1600200"/>
            <a:ext cx="7653338" cy="4495800"/>
          </a:xfrm>
        </p:spPr>
        <p:txBody>
          <a:bodyPr>
            <a:normAutofit/>
          </a:bodyPr>
          <a:lstStyle/>
          <a:p>
            <a:pPr marL="457200" lvl="1" indent="-457200">
              <a:buClr>
                <a:srgbClr val="FFFF66"/>
              </a:buClr>
              <a:buFont typeface="Wingdings" pitchFamily="2" charset="2"/>
              <a:buChar char="v"/>
              <a:defRPr/>
            </a:pPr>
            <a:r>
              <a:rPr lang="en-US" sz="2400" dirty="0" smtClean="0"/>
              <a:t>Staff published final report on the Work Plan on July 13, 2012</a:t>
            </a:r>
          </a:p>
          <a:p>
            <a:pPr marL="457200" lvl="1" indent="-457200">
              <a:buClr>
                <a:srgbClr val="FFFF66"/>
              </a:buClr>
              <a:buFont typeface="Wingdings" pitchFamily="2" charset="2"/>
              <a:buChar char="v"/>
              <a:defRPr/>
            </a:pPr>
            <a:r>
              <a:rPr lang="en-US" sz="2400" dirty="0" smtClean="0"/>
              <a:t>Final progress report highlights that looking directly to IASB is challenging</a:t>
            </a:r>
          </a:p>
          <a:p>
            <a:pPr marL="457200" lvl="1" indent="-457200">
              <a:buClr>
                <a:srgbClr val="FFFF66"/>
              </a:buClr>
              <a:buFont typeface="Wingdings" pitchFamily="2" charset="2"/>
              <a:buChar char="v"/>
              <a:defRPr/>
            </a:pPr>
            <a:r>
              <a:rPr lang="en-US" sz="2400" dirty="0" smtClean="0"/>
              <a:t>An endorsement mechanism is possible, but challenges remain </a:t>
            </a:r>
          </a:p>
          <a:p>
            <a:pPr marL="914400" lvl="2" indent="-457200">
              <a:buClr>
                <a:srgbClr val="FFFF66"/>
              </a:buClr>
              <a:buFont typeface="Wingdings" pitchFamily="2" charset="2"/>
              <a:buChar char="Ø"/>
              <a:defRPr/>
            </a:pPr>
            <a:r>
              <a:rPr lang="en-US" sz="2000" dirty="0" smtClean="0"/>
              <a:t>Fostering greater consistency in application and enforcement globally</a:t>
            </a:r>
          </a:p>
          <a:p>
            <a:pPr marL="914400" lvl="2" indent="-457200">
              <a:buClr>
                <a:srgbClr val="FFFF66"/>
              </a:buClr>
              <a:buFont typeface="Wingdings" pitchFamily="2" charset="2"/>
              <a:buChar char="Ø"/>
              <a:defRPr/>
            </a:pPr>
            <a:r>
              <a:rPr lang="en-US" sz="2000" dirty="0" smtClean="0"/>
              <a:t>Maintaining U.S. influence in the standard setting process</a:t>
            </a:r>
          </a:p>
          <a:p>
            <a:pPr marL="914400" lvl="2" indent="-457200">
              <a:buClr>
                <a:srgbClr val="FFFF66"/>
              </a:buClr>
              <a:buFont typeface="Wingdings" pitchFamily="2" charset="2"/>
              <a:buChar char="Ø"/>
              <a:defRPr/>
            </a:pPr>
            <a:r>
              <a:rPr lang="en-US" sz="2000" dirty="0" smtClean="0"/>
              <a:t>Funding of the IASB</a:t>
            </a:r>
          </a:p>
          <a:p>
            <a:endParaRPr lang="en-US" dirty="0" smtClean="0"/>
          </a:p>
        </p:txBody>
      </p:sp>
    </p:spTree>
    <p:extLst>
      <p:ext uri="{BB962C8B-B14F-4D97-AF65-F5344CB8AC3E}">
        <p14:creationId xmlns:p14="http://schemas.microsoft.com/office/powerpoint/2010/main" val="2628948326"/>
      </p:ext>
    </p:extLst>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latin typeface="+mn-lt"/>
              </a:rPr>
              <a:t>Final Staff Report</a:t>
            </a:r>
            <a:br>
              <a:rPr lang="en-US" sz="3600" dirty="0" smtClean="0">
                <a:latin typeface="+mn-lt"/>
              </a:rPr>
            </a:br>
            <a:r>
              <a:rPr lang="en-US" sz="2800" i="1" dirty="0" smtClean="0">
                <a:latin typeface="+mn-lt"/>
              </a:rPr>
              <a:t>Commission Statement </a:t>
            </a:r>
            <a:endParaRPr lang="en-US" sz="2800" i="1" dirty="0">
              <a:latin typeface="+mn-lt"/>
            </a:endParaRPr>
          </a:p>
        </p:txBody>
      </p:sp>
      <p:sp>
        <p:nvSpPr>
          <p:cNvPr id="3" name="Content Placeholder 2"/>
          <p:cNvSpPr>
            <a:spLocks noGrp="1"/>
          </p:cNvSpPr>
          <p:nvPr>
            <p:ph idx="1"/>
          </p:nvPr>
        </p:nvSpPr>
        <p:spPr>
          <a:xfrm>
            <a:off x="1371600" y="1752600"/>
            <a:ext cx="7500938" cy="4343400"/>
          </a:xfrm>
        </p:spPr>
        <p:txBody>
          <a:bodyPr>
            <a:normAutofit/>
          </a:bodyPr>
          <a:lstStyle/>
          <a:p>
            <a:pPr marL="457200" indent="-457200">
              <a:spcAft>
                <a:spcPts val="1200"/>
              </a:spcAft>
              <a:buClr>
                <a:srgbClr val="FFFF66"/>
              </a:buClr>
              <a:buFont typeface="Wingdings" pitchFamily="2" charset="2"/>
              <a:buChar char="v"/>
            </a:pPr>
            <a:r>
              <a:rPr lang="en-US" sz="2500" dirty="0" smtClean="0"/>
              <a:t>The Commission has yet to make any policy decision</a:t>
            </a:r>
          </a:p>
          <a:p>
            <a:pPr marL="457200" indent="-457200">
              <a:spcAft>
                <a:spcPts val="1200"/>
              </a:spcAft>
              <a:buClr>
                <a:srgbClr val="FFFF66"/>
              </a:buClr>
              <a:buFont typeface="Wingdings" pitchFamily="2" charset="2"/>
              <a:buChar char="v"/>
            </a:pPr>
            <a:r>
              <a:rPr lang="en-US" sz="2500" dirty="0" smtClean="0"/>
              <a:t>The Work Plan did not set out to answer the threshold policy question</a:t>
            </a:r>
          </a:p>
          <a:p>
            <a:pPr marL="457200" indent="-457200">
              <a:spcAft>
                <a:spcPts val="1200"/>
              </a:spcAft>
              <a:buClr>
                <a:srgbClr val="FFFF66"/>
              </a:buClr>
              <a:buFont typeface="Wingdings" pitchFamily="2" charset="2"/>
              <a:buChar char="v"/>
            </a:pPr>
            <a:r>
              <a:rPr lang="en-US" sz="2500" dirty="0" smtClean="0"/>
              <a:t>Additional research and analysis is necessary on the threshold policy question</a:t>
            </a:r>
          </a:p>
          <a:p>
            <a:pPr marL="457200" indent="-457200">
              <a:spcAft>
                <a:spcPts val="1200"/>
              </a:spcAft>
              <a:buClr>
                <a:srgbClr val="FFFF66"/>
              </a:buClr>
              <a:buFont typeface="Wingdings" pitchFamily="2" charset="2"/>
              <a:buChar char="v"/>
            </a:pPr>
            <a:r>
              <a:rPr lang="en-US" sz="2500" dirty="0" smtClean="0"/>
              <a:t>A timeline for such determination has not been provided.</a:t>
            </a:r>
          </a:p>
          <a:p>
            <a:endParaRPr lang="en-US" dirty="0" smtClean="0"/>
          </a:p>
        </p:txBody>
      </p:sp>
    </p:spTree>
    <p:extLst>
      <p:ext uri="{BB962C8B-B14F-4D97-AF65-F5344CB8AC3E}">
        <p14:creationId xmlns:p14="http://schemas.microsoft.com/office/powerpoint/2010/main" val="2495631033"/>
      </p:ext>
    </p:extLst>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latin typeface="+mn-lt"/>
              </a:rPr>
              <a:t>Benefits of an Endorsement Mechanism</a:t>
            </a:r>
            <a:endParaRPr lang="en-US" sz="3600" dirty="0">
              <a:latin typeface="+mn-lt"/>
            </a:endParaRPr>
          </a:p>
        </p:txBody>
      </p:sp>
      <p:sp>
        <p:nvSpPr>
          <p:cNvPr id="3" name="Content Placeholder 2"/>
          <p:cNvSpPr>
            <a:spLocks noGrp="1"/>
          </p:cNvSpPr>
          <p:nvPr>
            <p:ph idx="1"/>
          </p:nvPr>
        </p:nvSpPr>
        <p:spPr>
          <a:xfrm>
            <a:off x="1295400" y="1752600"/>
            <a:ext cx="7848600" cy="4343400"/>
          </a:xfrm>
        </p:spPr>
        <p:txBody>
          <a:bodyPr>
            <a:normAutofit/>
          </a:bodyPr>
          <a:lstStyle/>
          <a:p>
            <a:pPr marL="457200" lvl="1" indent="-457200">
              <a:buClr>
                <a:srgbClr val="FFFF66"/>
              </a:buClr>
              <a:buFont typeface="Wingdings" pitchFamily="2" charset="2"/>
              <a:buChar char="v"/>
              <a:defRPr/>
            </a:pPr>
            <a:r>
              <a:rPr lang="en-US" sz="2600" dirty="0" smtClean="0"/>
              <a:t>Retain influence on standard setting</a:t>
            </a:r>
          </a:p>
          <a:p>
            <a:pPr marL="457200" lvl="1" indent="-457200">
              <a:buClr>
                <a:srgbClr val="FFFF66"/>
              </a:buClr>
              <a:buFont typeface="Wingdings" pitchFamily="2" charset="2"/>
              <a:buChar char="v"/>
              <a:defRPr/>
            </a:pPr>
            <a:r>
              <a:rPr lang="en-US" sz="2600" dirty="0" smtClean="0"/>
              <a:t>Lessen burden of conversion</a:t>
            </a:r>
          </a:p>
          <a:p>
            <a:pPr marL="457200" lvl="1" indent="-457200">
              <a:buClr>
                <a:srgbClr val="FFFF66"/>
              </a:buClr>
              <a:buFont typeface="Wingdings" pitchFamily="2" charset="2"/>
              <a:buChar char="v"/>
              <a:defRPr/>
            </a:pPr>
            <a:r>
              <a:rPr lang="en-US" sz="2600" dirty="0" smtClean="0"/>
              <a:t>Retain references to U.S. GAAP</a:t>
            </a:r>
          </a:p>
          <a:p>
            <a:pPr marL="457200" indent="-457200">
              <a:buClr>
                <a:srgbClr val="FFFF66"/>
              </a:buClr>
            </a:pPr>
            <a:endParaRPr lang="en-US" dirty="0" smtClean="0"/>
          </a:p>
        </p:txBody>
      </p:sp>
    </p:spTree>
    <p:extLst>
      <p:ext uri="{BB962C8B-B14F-4D97-AF65-F5344CB8AC3E}">
        <p14:creationId xmlns:p14="http://schemas.microsoft.com/office/powerpoint/2010/main" val="1241230686"/>
      </p:ext>
    </p:extLst>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62" name="Rectangle 2"/>
          <p:cNvSpPr>
            <a:spLocks noGrp="1" noChangeArrowheads="1"/>
          </p:cNvSpPr>
          <p:nvPr>
            <p:ph type="title"/>
          </p:nvPr>
        </p:nvSpPr>
        <p:spPr/>
        <p:txBody>
          <a:bodyPr>
            <a:noAutofit/>
          </a:bodyPr>
          <a:lstStyle/>
          <a:p>
            <a:r>
              <a:rPr lang="en-US" sz="3600" dirty="0" smtClean="0">
                <a:latin typeface="+mn-lt"/>
              </a:rPr>
              <a:t>Staff Papers Published Related to Work Plan Execution</a:t>
            </a:r>
            <a:endParaRPr lang="en-US" sz="3600" dirty="0">
              <a:latin typeface="+mn-lt"/>
            </a:endParaRPr>
          </a:p>
        </p:txBody>
      </p:sp>
      <p:sp>
        <p:nvSpPr>
          <p:cNvPr id="1730563" name="Rectangle 3"/>
          <p:cNvSpPr>
            <a:spLocks noGrp="1" noChangeArrowheads="1"/>
          </p:cNvSpPr>
          <p:nvPr>
            <p:ph idx="1"/>
          </p:nvPr>
        </p:nvSpPr>
        <p:spPr>
          <a:xfrm>
            <a:off x="1371600" y="1600200"/>
            <a:ext cx="7348538" cy="4495800"/>
          </a:xfrm>
        </p:spPr>
        <p:txBody>
          <a:bodyPr>
            <a:normAutofit/>
          </a:bodyPr>
          <a:lstStyle/>
          <a:p>
            <a:pPr marL="457200" lvl="1" indent="-457200">
              <a:spcAft>
                <a:spcPts val="600"/>
              </a:spcAft>
              <a:buClr>
                <a:srgbClr val="FFFF66"/>
              </a:buClr>
              <a:buFont typeface="Wingdings" pitchFamily="2" charset="2"/>
              <a:buChar char="v"/>
              <a:defRPr/>
            </a:pPr>
            <a:r>
              <a:rPr lang="en-US" sz="2400" dirty="0" smtClean="0"/>
              <a:t>2010 Progress Report (October 29, 2010)</a:t>
            </a:r>
          </a:p>
          <a:p>
            <a:pPr marL="457200" lvl="1" indent="-457200">
              <a:spcAft>
                <a:spcPts val="600"/>
              </a:spcAft>
              <a:buClr>
                <a:srgbClr val="FFFF66"/>
              </a:buClr>
              <a:buFont typeface="Wingdings" pitchFamily="2" charset="2"/>
              <a:buChar char="v"/>
              <a:defRPr/>
            </a:pPr>
            <a:r>
              <a:rPr lang="en-US" sz="2400" dirty="0" smtClean="0"/>
              <a:t>2011 Staff Paper – Exploring a Possible Method of Incorporation (May 26, 2011)</a:t>
            </a:r>
          </a:p>
          <a:p>
            <a:pPr marL="457200" lvl="1" indent="-457200">
              <a:spcAft>
                <a:spcPts val="600"/>
              </a:spcAft>
              <a:buClr>
                <a:srgbClr val="FFFF66"/>
              </a:buClr>
              <a:buFont typeface="Wingdings" pitchFamily="2" charset="2"/>
              <a:buChar char="v"/>
              <a:defRPr/>
            </a:pPr>
            <a:r>
              <a:rPr lang="en-US" sz="2400" dirty="0" smtClean="0"/>
              <a:t>Staff Paper – A Comparison of U.S. GAAP and IFRS (November 16, 2011)</a:t>
            </a:r>
          </a:p>
          <a:p>
            <a:pPr marL="457200" lvl="1" indent="-457200">
              <a:spcAft>
                <a:spcPts val="600"/>
              </a:spcAft>
              <a:buClr>
                <a:srgbClr val="FFFF66"/>
              </a:buClr>
              <a:buFont typeface="Wingdings" pitchFamily="2" charset="2"/>
              <a:buChar char="v"/>
              <a:defRPr/>
            </a:pPr>
            <a:r>
              <a:rPr lang="en-US" sz="2400" dirty="0" smtClean="0"/>
              <a:t>Staff Paper – An Analysis of IFRS in Practice (November 16, 2011)</a:t>
            </a:r>
          </a:p>
          <a:p>
            <a:pPr marL="457200" lvl="1" indent="-457200">
              <a:spcAft>
                <a:spcPts val="600"/>
              </a:spcAft>
              <a:buClr>
                <a:srgbClr val="FFFF66"/>
              </a:buClr>
              <a:buFont typeface="Wingdings" pitchFamily="2" charset="2"/>
              <a:buChar char="v"/>
              <a:defRPr/>
            </a:pPr>
            <a:r>
              <a:rPr lang="en-US" sz="2400" dirty="0" smtClean="0"/>
              <a:t>Final Staff Report (July 13, 2012)</a:t>
            </a:r>
          </a:p>
        </p:txBody>
      </p:sp>
    </p:spTree>
    <p:extLst>
      <p:ext uri="{BB962C8B-B14F-4D97-AF65-F5344CB8AC3E}">
        <p14:creationId xmlns:p14="http://schemas.microsoft.com/office/powerpoint/2010/main" val="22746921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371600" y="685800"/>
            <a:ext cx="7620000" cy="533400"/>
          </a:xfrm>
        </p:spPr>
        <p:txBody>
          <a:bodyPr/>
          <a:lstStyle/>
          <a:p>
            <a:pPr algn="ctr" eaLnBrk="1" hangingPunct="1">
              <a:defRPr/>
            </a:pPr>
            <a:r>
              <a:rPr lang="en-US" dirty="0" smtClean="0">
                <a:latin typeface="+mn-lt"/>
              </a:rPr>
              <a:t>Mission of the SEC</a:t>
            </a:r>
          </a:p>
        </p:txBody>
      </p:sp>
      <p:sp>
        <p:nvSpPr>
          <p:cNvPr id="3075" name="Rectangle 3"/>
          <p:cNvSpPr>
            <a:spLocks noGrp="1" noChangeArrowheads="1"/>
          </p:cNvSpPr>
          <p:nvPr>
            <p:ph type="body" idx="1"/>
          </p:nvPr>
        </p:nvSpPr>
        <p:spPr>
          <a:xfrm>
            <a:off x="1371600" y="1066800"/>
            <a:ext cx="7620000" cy="5235575"/>
          </a:xfrm>
        </p:spPr>
        <p:txBody>
          <a:bodyPr/>
          <a:lstStyle/>
          <a:p>
            <a:pPr marL="0" indent="0" algn="ctr" eaLnBrk="1" hangingPunct="1">
              <a:buClr>
                <a:srgbClr val="FFFF66"/>
              </a:buClr>
              <a:defRPr/>
            </a:pPr>
            <a:endParaRPr lang="en-US" sz="2400" dirty="0" smtClean="0">
              <a:solidFill>
                <a:srgbClr val="FFFF99"/>
              </a:solidFill>
            </a:endParaRPr>
          </a:p>
          <a:p>
            <a:pPr marL="0" indent="0" algn="ctr" eaLnBrk="1" hangingPunct="1">
              <a:buClr>
                <a:srgbClr val="FFFF66"/>
              </a:buClr>
              <a:defRPr/>
            </a:pPr>
            <a:endParaRPr lang="en-US" dirty="0" smtClean="0">
              <a:solidFill>
                <a:srgbClr val="FFFF99"/>
              </a:solidFill>
            </a:endParaRPr>
          </a:p>
          <a:p>
            <a:pPr marL="0" indent="0" algn="ctr" eaLnBrk="1" hangingPunct="1">
              <a:buClr>
                <a:srgbClr val="FFFF66"/>
              </a:buClr>
              <a:defRPr/>
            </a:pPr>
            <a:endParaRPr lang="en-US" sz="2400" dirty="0" smtClean="0">
              <a:solidFill>
                <a:srgbClr val="FFFF99"/>
              </a:solidFill>
            </a:endParaRPr>
          </a:p>
          <a:p>
            <a:pPr marL="465138" indent="-465138" eaLnBrk="1" hangingPunct="1">
              <a:spcAft>
                <a:spcPts val="1800"/>
              </a:spcAft>
              <a:buClr>
                <a:srgbClr val="FFFF66"/>
              </a:buClr>
              <a:buFont typeface="Wingdings" pitchFamily="2" charset="2"/>
              <a:buChar char="v"/>
              <a:defRPr/>
            </a:pPr>
            <a:r>
              <a:rPr lang="en-US" sz="3200" dirty="0"/>
              <a:t>To protect </a:t>
            </a:r>
            <a:r>
              <a:rPr lang="en-US" sz="3200" dirty="0" smtClean="0"/>
              <a:t>investors</a:t>
            </a:r>
            <a:endParaRPr lang="en-US" sz="3200" dirty="0"/>
          </a:p>
          <a:p>
            <a:pPr marL="465138" indent="-465138" eaLnBrk="1" hangingPunct="1">
              <a:spcAft>
                <a:spcPts val="1800"/>
              </a:spcAft>
              <a:buClr>
                <a:srgbClr val="FFFF66"/>
              </a:buClr>
              <a:buFont typeface="Wingdings" pitchFamily="2" charset="2"/>
              <a:buChar char="v"/>
              <a:defRPr/>
            </a:pPr>
            <a:r>
              <a:rPr lang="en-US" sz="3200" dirty="0"/>
              <a:t>Maintain fair, </a:t>
            </a:r>
            <a:r>
              <a:rPr lang="en-US" sz="3200" dirty="0" smtClean="0"/>
              <a:t>orderly </a:t>
            </a:r>
            <a:r>
              <a:rPr lang="en-US" sz="3200" dirty="0"/>
              <a:t>and efficient markets</a:t>
            </a:r>
          </a:p>
          <a:p>
            <a:pPr marL="465138" indent="-465138" eaLnBrk="1" hangingPunct="1">
              <a:spcAft>
                <a:spcPts val="1800"/>
              </a:spcAft>
              <a:buClr>
                <a:srgbClr val="FFFF66"/>
              </a:buClr>
              <a:buFont typeface="Wingdings" pitchFamily="2" charset="2"/>
              <a:buChar char="v"/>
              <a:defRPr/>
            </a:pPr>
            <a:r>
              <a:rPr lang="en-US" sz="3200" dirty="0" smtClean="0"/>
              <a:t>Facilitate capital formation</a:t>
            </a: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3681184723"/>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533400"/>
            <a:ext cx="7543800" cy="533400"/>
          </a:xfrm>
        </p:spPr>
        <p:txBody>
          <a:bodyPr/>
          <a:lstStyle/>
          <a:p>
            <a:pPr algn="ctr" eaLnBrk="1" hangingPunct="1">
              <a:defRPr/>
            </a:pPr>
            <a:r>
              <a:rPr lang="en-US" dirty="0" smtClean="0">
                <a:latin typeface="+mn-lt"/>
              </a:rPr>
              <a:t>Primary Securities Laws</a:t>
            </a:r>
          </a:p>
        </p:txBody>
      </p:sp>
      <p:sp>
        <p:nvSpPr>
          <p:cNvPr id="3075" name="Rectangle 3"/>
          <p:cNvSpPr>
            <a:spLocks noGrp="1" noChangeArrowheads="1"/>
          </p:cNvSpPr>
          <p:nvPr>
            <p:ph type="body" idx="1"/>
          </p:nvPr>
        </p:nvSpPr>
        <p:spPr>
          <a:xfrm>
            <a:off x="1371600" y="1600200"/>
            <a:ext cx="7772400" cy="4397375"/>
          </a:xfrm>
        </p:spPr>
        <p:txBody>
          <a:bodyPr/>
          <a:lstStyle/>
          <a:p>
            <a:pPr marL="465138" indent="-465138" eaLnBrk="1" hangingPunct="1">
              <a:spcAft>
                <a:spcPts val="1800"/>
              </a:spcAft>
              <a:buClr>
                <a:srgbClr val="FFFF66"/>
              </a:buClr>
              <a:buFont typeface="Wingdings" pitchFamily="2" charset="2"/>
              <a:buChar char="v"/>
              <a:defRPr/>
            </a:pPr>
            <a:r>
              <a:rPr lang="en-US" dirty="0" smtClean="0"/>
              <a:t>Securities Act of 1933 (‘33 Act)</a:t>
            </a:r>
          </a:p>
          <a:p>
            <a:pPr marL="465138" indent="-465138" eaLnBrk="1" hangingPunct="1">
              <a:spcAft>
                <a:spcPts val="1800"/>
              </a:spcAft>
              <a:buClr>
                <a:srgbClr val="FFFF66"/>
              </a:buClr>
              <a:buFont typeface="Wingdings" pitchFamily="2" charset="2"/>
              <a:buChar char="v"/>
              <a:defRPr/>
            </a:pPr>
            <a:r>
              <a:rPr lang="en-US" dirty="0" smtClean="0"/>
              <a:t>Securities Exchange Act of 1934 (‘34 Act)</a:t>
            </a:r>
          </a:p>
          <a:p>
            <a:pPr marL="465138" indent="-465138" eaLnBrk="1" hangingPunct="1">
              <a:spcAft>
                <a:spcPts val="1800"/>
              </a:spcAft>
              <a:buClr>
                <a:srgbClr val="FFFF66"/>
              </a:buClr>
              <a:buFont typeface="Wingdings" pitchFamily="2" charset="2"/>
              <a:buChar char="v"/>
              <a:defRPr/>
            </a:pPr>
            <a:r>
              <a:rPr lang="en-US" dirty="0" smtClean="0"/>
              <a:t>Investment Company Act of 1940 (‘40 Act)</a:t>
            </a:r>
          </a:p>
          <a:p>
            <a:pPr marL="465138" indent="-465138" eaLnBrk="1" hangingPunct="1">
              <a:spcAft>
                <a:spcPts val="1800"/>
              </a:spcAft>
              <a:buClr>
                <a:srgbClr val="FFFF66"/>
              </a:buClr>
              <a:buFont typeface="Wingdings" pitchFamily="2" charset="2"/>
              <a:buChar char="v"/>
              <a:defRPr/>
            </a:pPr>
            <a:r>
              <a:rPr lang="en-US" dirty="0" smtClean="0"/>
              <a:t>Investment Advisers Act of 1940 (The Advisers Act)</a:t>
            </a:r>
          </a:p>
          <a:p>
            <a:pPr marL="465138" indent="-465138" eaLnBrk="1" hangingPunct="1">
              <a:spcAft>
                <a:spcPts val="1800"/>
              </a:spcAft>
              <a:buClr>
                <a:srgbClr val="FFFF66"/>
              </a:buClr>
              <a:buFont typeface="Wingdings" pitchFamily="2" charset="2"/>
              <a:buChar char="v"/>
              <a:defRPr/>
            </a:pPr>
            <a:r>
              <a:rPr lang="en-US" dirty="0" smtClean="0"/>
              <a:t>Sarbanes-Oxley Act of 2002</a:t>
            </a:r>
          </a:p>
          <a:p>
            <a:pPr marL="465138" indent="-465138" eaLnBrk="1" hangingPunct="1">
              <a:spcAft>
                <a:spcPts val="1800"/>
              </a:spcAft>
              <a:buClr>
                <a:srgbClr val="FFFF66"/>
              </a:buClr>
              <a:buFont typeface="Wingdings" pitchFamily="2" charset="2"/>
              <a:buChar char="v"/>
              <a:defRPr/>
            </a:pPr>
            <a:r>
              <a:rPr lang="en-US" dirty="0" smtClean="0"/>
              <a:t>Dodd-Frank Act (2010)</a:t>
            </a:r>
          </a:p>
          <a:p>
            <a:pPr marL="465138" indent="-465138" eaLnBrk="1" hangingPunct="1">
              <a:spcAft>
                <a:spcPts val="1800"/>
              </a:spcAft>
              <a:buClr>
                <a:srgbClr val="FFFF66"/>
              </a:buClr>
              <a:buFont typeface="Wingdings" pitchFamily="2" charset="2"/>
              <a:buChar char="v"/>
              <a:defRPr/>
            </a:pPr>
            <a:r>
              <a:rPr lang="en-US" dirty="0" smtClean="0"/>
              <a:t>JOBS Act (2012)</a:t>
            </a: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dirty="0" smtClean="0">
              <a:solidFill>
                <a:srgbClr val="FFFF99"/>
              </a:solidFill>
            </a:endParaRPr>
          </a:p>
          <a:p>
            <a:pPr marL="465138" indent="-465138" eaLnBrk="1" hangingPunct="1">
              <a:buClr>
                <a:srgbClr val="FFFF66"/>
              </a:buClr>
              <a:buFont typeface="Wingdings" pitchFamily="2" charset="2"/>
              <a:buChar char="v"/>
              <a:defRPr/>
            </a:pPr>
            <a:endParaRPr lang="en-US"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395197888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609600"/>
            <a:ext cx="7543800" cy="533400"/>
          </a:xfrm>
        </p:spPr>
        <p:txBody>
          <a:bodyPr/>
          <a:lstStyle/>
          <a:p>
            <a:pPr eaLnBrk="1" hangingPunct="1">
              <a:defRPr/>
            </a:pPr>
            <a:r>
              <a:rPr lang="en-US" dirty="0" smtClean="0">
                <a:latin typeface="+mn-lt"/>
              </a:rPr>
              <a:t>SEC Basic Facts</a:t>
            </a:r>
          </a:p>
        </p:txBody>
      </p:sp>
      <p:sp>
        <p:nvSpPr>
          <p:cNvPr id="3075" name="Rectangle 3"/>
          <p:cNvSpPr>
            <a:spLocks noGrp="1" noChangeArrowheads="1"/>
          </p:cNvSpPr>
          <p:nvPr>
            <p:ph type="body" idx="1"/>
          </p:nvPr>
        </p:nvSpPr>
        <p:spPr>
          <a:xfrm>
            <a:off x="1371600" y="1698625"/>
            <a:ext cx="7772400" cy="5311775"/>
          </a:xfrm>
        </p:spPr>
        <p:txBody>
          <a:bodyPr/>
          <a:lstStyle/>
          <a:p>
            <a:pPr marL="465138" indent="-465138" eaLnBrk="1" hangingPunct="1">
              <a:spcAft>
                <a:spcPts val="600"/>
              </a:spcAft>
              <a:buClr>
                <a:srgbClr val="FFFF66"/>
              </a:buClr>
              <a:buFont typeface="Wingdings" pitchFamily="2" charset="2"/>
              <a:buChar char="v"/>
              <a:defRPr/>
            </a:pPr>
            <a:r>
              <a:rPr lang="en-US" sz="2800" dirty="0" smtClean="0"/>
              <a:t>Independent agency</a:t>
            </a:r>
          </a:p>
          <a:p>
            <a:pPr marL="465138" indent="-465138" eaLnBrk="1" hangingPunct="1">
              <a:spcAft>
                <a:spcPts val="600"/>
              </a:spcAft>
              <a:buClr>
                <a:srgbClr val="FFFF66"/>
              </a:buClr>
              <a:buFont typeface="Wingdings" pitchFamily="2" charset="2"/>
              <a:buChar char="v"/>
              <a:defRPr/>
            </a:pPr>
            <a:r>
              <a:rPr lang="en-US" sz="2800" dirty="0" smtClean="0"/>
              <a:t>Operates under a bipartisan Commission</a:t>
            </a:r>
          </a:p>
          <a:p>
            <a:pPr marL="931863" lvl="2" indent="-465138" eaLnBrk="1" hangingPunct="1">
              <a:spcAft>
                <a:spcPts val="600"/>
              </a:spcAft>
              <a:buClr>
                <a:srgbClr val="FFFF66"/>
              </a:buClr>
              <a:buFont typeface="Wingdings" panose="05000000000000000000" pitchFamily="2" charset="2"/>
              <a:buChar char="Ø"/>
              <a:defRPr/>
            </a:pPr>
            <a:r>
              <a:rPr lang="en-US" sz="2400" dirty="0" smtClean="0"/>
              <a:t>Commissioners appointed by the President</a:t>
            </a:r>
          </a:p>
          <a:p>
            <a:pPr marL="931863" lvl="2" indent="-465138" eaLnBrk="1" hangingPunct="1">
              <a:spcAft>
                <a:spcPts val="600"/>
              </a:spcAft>
              <a:buClr>
                <a:srgbClr val="FFFF66"/>
              </a:buClr>
              <a:buFont typeface="Wingdings" panose="05000000000000000000" pitchFamily="2" charset="2"/>
              <a:buChar char="Ø"/>
              <a:defRPr/>
            </a:pPr>
            <a:r>
              <a:rPr lang="en-US" sz="2400" dirty="0" smtClean="0"/>
              <a:t>Confirmed by the Senate</a:t>
            </a:r>
          </a:p>
          <a:p>
            <a:pPr marL="465138" indent="-465138" eaLnBrk="1" hangingPunct="1">
              <a:spcAft>
                <a:spcPts val="600"/>
              </a:spcAft>
              <a:buClr>
                <a:srgbClr val="FFFF66"/>
              </a:buClr>
              <a:buFont typeface="Wingdings" pitchFamily="2" charset="2"/>
              <a:buChar char="v"/>
              <a:defRPr/>
            </a:pPr>
            <a:r>
              <a:rPr lang="en-US" sz="2800" dirty="0" smtClean="0"/>
              <a:t>Has five Commissioners </a:t>
            </a:r>
          </a:p>
          <a:p>
            <a:pPr marL="931863" lvl="2" indent="-465138" eaLnBrk="1" hangingPunct="1">
              <a:spcAft>
                <a:spcPts val="600"/>
              </a:spcAft>
              <a:buClr>
                <a:srgbClr val="FFFF66"/>
              </a:buClr>
              <a:buFont typeface="Wingdings" panose="05000000000000000000" pitchFamily="2" charset="2"/>
              <a:buChar char="Ø"/>
              <a:defRPr/>
            </a:pPr>
            <a:r>
              <a:rPr lang="en-US" sz="2400" dirty="0" smtClean="0"/>
              <a:t>Appointed for 5 years</a:t>
            </a:r>
          </a:p>
          <a:p>
            <a:pPr marL="931863" lvl="2" indent="-465138" eaLnBrk="1" hangingPunct="1">
              <a:spcAft>
                <a:spcPts val="600"/>
              </a:spcAft>
              <a:buClr>
                <a:srgbClr val="FFFF66"/>
              </a:buClr>
              <a:buFont typeface="Wingdings" panose="05000000000000000000" pitchFamily="2" charset="2"/>
              <a:buChar char="Ø"/>
              <a:defRPr/>
            </a:pPr>
            <a:r>
              <a:rPr lang="en-US" sz="2400" dirty="0" smtClean="0"/>
              <a:t>Not more than 3 can be of the same party</a:t>
            </a: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79572589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609600"/>
            <a:ext cx="7620000" cy="533400"/>
          </a:xfrm>
        </p:spPr>
        <p:txBody>
          <a:bodyPr/>
          <a:lstStyle/>
          <a:p>
            <a:pPr eaLnBrk="1" hangingPunct="1">
              <a:defRPr/>
            </a:pPr>
            <a:r>
              <a:rPr lang="en-US" dirty="0" smtClean="0">
                <a:latin typeface="+mn-lt"/>
              </a:rPr>
              <a:t>SEC Basic Facts (cont.)</a:t>
            </a:r>
          </a:p>
        </p:txBody>
      </p:sp>
      <p:sp>
        <p:nvSpPr>
          <p:cNvPr id="3075" name="Rectangle 3"/>
          <p:cNvSpPr>
            <a:spLocks noGrp="1" noChangeArrowheads="1"/>
          </p:cNvSpPr>
          <p:nvPr>
            <p:ph type="body" idx="1"/>
          </p:nvPr>
        </p:nvSpPr>
        <p:spPr>
          <a:xfrm>
            <a:off x="1371600" y="1752600"/>
            <a:ext cx="7772400" cy="3254375"/>
          </a:xfrm>
        </p:spPr>
        <p:txBody>
          <a:bodyPr/>
          <a:lstStyle/>
          <a:p>
            <a:pPr marL="465138" indent="-465138" eaLnBrk="1" hangingPunct="1">
              <a:spcAft>
                <a:spcPts val="600"/>
              </a:spcAft>
              <a:buClr>
                <a:srgbClr val="FFFF66"/>
              </a:buClr>
              <a:buFont typeface="Wingdings" pitchFamily="2" charset="2"/>
              <a:buChar char="v"/>
              <a:defRPr/>
            </a:pPr>
            <a:r>
              <a:rPr lang="en-US" sz="3200" dirty="0" smtClean="0"/>
              <a:t>Headquarters in Washington, DC</a:t>
            </a:r>
          </a:p>
          <a:p>
            <a:pPr marL="465138" indent="-465138" eaLnBrk="1" hangingPunct="1">
              <a:spcAft>
                <a:spcPts val="600"/>
              </a:spcAft>
              <a:buClr>
                <a:srgbClr val="FFFF66"/>
              </a:buClr>
              <a:buFont typeface="Wingdings" pitchFamily="2" charset="2"/>
              <a:buChar char="v"/>
              <a:defRPr/>
            </a:pPr>
            <a:r>
              <a:rPr lang="en-US" sz="3200" dirty="0" smtClean="0"/>
              <a:t>Five Divisions and 20+ Offices</a:t>
            </a:r>
          </a:p>
          <a:p>
            <a:pPr marL="465138" indent="-465138" eaLnBrk="1" hangingPunct="1">
              <a:spcAft>
                <a:spcPts val="600"/>
              </a:spcAft>
              <a:buClr>
                <a:srgbClr val="FFFF66"/>
              </a:buClr>
              <a:buFont typeface="Wingdings" pitchFamily="2" charset="2"/>
              <a:buChar char="v"/>
              <a:defRPr/>
            </a:pPr>
            <a:r>
              <a:rPr lang="en-US" sz="3200" dirty="0" smtClean="0"/>
              <a:t>Eleven Regional Offices</a:t>
            </a:r>
          </a:p>
          <a:p>
            <a:pPr marL="465138" indent="-465138" eaLnBrk="1" hangingPunct="1">
              <a:spcAft>
                <a:spcPts val="600"/>
              </a:spcAft>
              <a:buClr>
                <a:srgbClr val="FFFF66"/>
              </a:buClr>
              <a:buFont typeface="Wingdings" pitchFamily="2" charset="2"/>
              <a:buChar char="v"/>
              <a:defRPr/>
            </a:pPr>
            <a:r>
              <a:rPr lang="en-US" sz="3200" dirty="0" smtClean="0"/>
              <a:t>4,000+ staff</a:t>
            </a: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spTree>
    <p:extLst>
      <p:ext uri="{BB962C8B-B14F-4D97-AF65-F5344CB8AC3E}">
        <p14:creationId xmlns:p14="http://schemas.microsoft.com/office/powerpoint/2010/main" val="718775907"/>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47800" y="533400"/>
            <a:ext cx="7543800" cy="533400"/>
          </a:xfrm>
        </p:spPr>
        <p:txBody>
          <a:bodyPr/>
          <a:lstStyle/>
          <a:p>
            <a:pPr eaLnBrk="1" hangingPunct="1">
              <a:defRPr/>
            </a:pPr>
            <a:r>
              <a:rPr lang="en-US" dirty="0" smtClean="0">
                <a:latin typeface="+mn-lt"/>
              </a:rPr>
              <a:t>Current SEC Commissioners</a:t>
            </a:r>
          </a:p>
        </p:txBody>
      </p:sp>
      <p:sp>
        <p:nvSpPr>
          <p:cNvPr id="3075" name="Rectangle 3"/>
          <p:cNvSpPr>
            <a:spLocks noGrp="1" noChangeArrowheads="1"/>
          </p:cNvSpPr>
          <p:nvPr>
            <p:ph type="body" idx="1"/>
          </p:nvPr>
        </p:nvSpPr>
        <p:spPr>
          <a:xfrm>
            <a:off x="1371600" y="1774825"/>
            <a:ext cx="7772400" cy="4092575"/>
          </a:xfrm>
        </p:spPr>
        <p:txBody>
          <a:bodyPr/>
          <a:lstStyle/>
          <a:p>
            <a:pPr marL="0" indent="0" eaLnBrk="1" hangingPunct="1">
              <a:spcAft>
                <a:spcPts val="600"/>
              </a:spcAft>
              <a:buClr>
                <a:srgbClr val="FFFF66"/>
              </a:buClr>
              <a:defRPr/>
            </a:pPr>
            <a:endParaRPr lang="en-US" sz="1000" dirty="0"/>
          </a:p>
          <a:p>
            <a:pPr marL="0" indent="0" eaLnBrk="1" hangingPunct="1">
              <a:spcAft>
                <a:spcPts val="600"/>
              </a:spcAft>
              <a:buClr>
                <a:srgbClr val="FFFF66"/>
              </a:buClr>
              <a:defRPr/>
            </a:pPr>
            <a:endParaRPr lang="en-US"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None/>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a:p>
            <a:pPr marL="465138" indent="-465138" eaLnBrk="1" hangingPunct="1">
              <a:buClr>
                <a:srgbClr val="FFFF66"/>
              </a:buClr>
              <a:buFont typeface="Wingdings" pitchFamily="2" charset="2"/>
              <a:buChar char="v"/>
              <a:defRPr/>
            </a:pPr>
            <a:endParaRPr lang="en-US" sz="2400" dirty="0" smtClean="0">
              <a:solidFill>
                <a:srgbClr val="FFFF99"/>
              </a:solidFill>
            </a:endParaRPr>
          </a:p>
        </p:txBody>
      </p:sp>
      <p:graphicFrame>
        <p:nvGraphicFramePr>
          <p:cNvPr id="2" name="Object 1"/>
          <p:cNvGraphicFramePr>
            <a:graphicFrameLocks noGrp="1" noChangeAspect="1"/>
          </p:cNvGraphicFramePr>
          <p:nvPr>
            <p:extLst>
              <p:ext uri="{D42A27DB-BD31-4B8C-83A1-F6EECF244321}">
                <p14:modId xmlns:p14="http://schemas.microsoft.com/office/powerpoint/2010/main" val="2806058995"/>
              </p:ext>
            </p:extLst>
          </p:nvPr>
        </p:nvGraphicFramePr>
        <p:xfrm>
          <a:off x="1409700" y="1676400"/>
          <a:ext cx="7632700" cy="5473700"/>
        </p:xfrm>
        <a:graphic>
          <a:graphicData uri="http://schemas.openxmlformats.org/presentationml/2006/ole">
            <mc:AlternateContent xmlns:mc="http://schemas.openxmlformats.org/markup-compatibility/2006">
              <mc:Choice xmlns:v="urn:schemas-microsoft-com:vml" Requires="v">
                <p:oleObj spid="_x0000_s1072" name="Document" r:id="rId5" imgW="6245627" imgH="4470400" progId="Word.Document.12">
                  <p:embed/>
                </p:oleObj>
              </mc:Choice>
              <mc:Fallback>
                <p:oleObj name="Document" r:id="rId5" imgW="6245627" imgH="4470400" progId="Word.Document.12">
                  <p:embed/>
                  <p:pic>
                    <p:nvPicPr>
                      <p:cNvPr id="0" name=""/>
                      <p:cNvPicPr>
                        <a:picLocks noGrp="1" noChangeAspect="1" noChangeArrowheads="1"/>
                      </p:cNvPicPr>
                      <p:nvPr/>
                    </p:nvPicPr>
                    <p:blipFill>
                      <a:blip r:embed="rId6"/>
                      <a:srcRect/>
                      <a:stretch>
                        <a:fillRect/>
                      </a:stretch>
                    </p:blipFill>
                    <p:spPr bwMode="auto">
                      <a:xfrm>
                        <a:off x="1409700" y="1676400"/>
                        <a:ext cx="7632700" cy="5473700"/>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600520011"/>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buscomb_aicpa">
  <a:themeElements>
    <a:clrScheme name="">
      <a:dk1>
        <a:srgbClr val="000000"/>
      </a:dk1>
      <a:lt1>
        <a:srgbClr val="FFFFFF"/>
      </a:lt1>
      <a:dk2>
        <a:srgbClr val="114FFB"/>
      </a:dk2>
      <a:lt2>
        <a:srgbClr val="8CF4EA"/>
      </a:lt2>
      <a:accent1>
        <a:srgbClr val="00B7A5"/>
      </a:accent1>
      <a:accent2>
        <a:srgbClr val="D49FFF"/>
      </a:accent2>
      <a:accent3>
        <a:srgbClr val="AAB2FD"/>
      </a:accent3>
      <a:accent4>
        <a:srgbClr val="DADADA"/>
      </a:accent4>
      <a:accent5>
        <a:srgbClr val="AAD8CF"/>
      </a:accent5>
      <a:accent6>
        <a:srgbClr val="C090E7"/>
      </a:accent6>
      <a:hlink>
        <a:srgbClr val="7B00E4"/>
      </a:hlink>
      <a:folHlink>
        <a:srgbClr val="618FFD"/>
      </a:folHlink>
    </a:clrScheme>
    <a:fontScheme name="buscomb_aicpa">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alpha val="50000"/>
          </a:schemeClr>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tx1"/>
            </a:solidFill>
            <a:effectLst/>
            <a:latin typeface="Arial Super" charset="0"/>
          </a:defRPr>
        </a:defPPr>
      </a:lstStyle>
    </a:spDef>
    <a:lnDef>
      <a:spPr bwMode="auto">
        <a:xfrm>
          <a:off x="0" y="0"/>
          <a:ext cx="1" cy="1"/>
        </a:xfrm>
        <a:custGeom>
          <a:avLst/>
          <a:gdLst/>
          <a:ahLst/>
          <a:cxnLst/>
          <a:rect l="0" t="0" r="0" b="0"/>
          <a:pathLst/>
        </a:custGeom>
        <a:solidFill>
          <a:schemeClr val="accent1">
            <a:alpha val="50000"/>
          </a:schemeClr>
        </a:solidFill>
        <a:ln w="12700"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4000" b="1" i="0" u="none" strike="noStrike" cap="none" normalizeH="0" baseline="0" smtClean="0">
            <a:ln>
              <a:noFill/>
            </a:ln>
            <a:solidFill>
              <a:schemeClr val="tx1"/>
            </a:solidFill>
            <a:effectLst/>
            <a:latin typeface="Arial Super" charset="0"/>
          </a:defRPr>
        </a:defPPr>
      </a:lstStyle>
    </a:lnDef>
  </a:objectDefaults>
  <a:extraClrSchemeLst>
    <a:extraClrScheme>
      <a:clrScheme name="buscomb_aicp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uscomb_aicp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uscomb_aicp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uscomb_aicp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uscomb_aicp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uscomb_aicp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uscomb_aicp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1957</Words>
  <Application>Microsoft Office PowerPoint</Application>
  <PresentationFormat>On-screen Show (4:3)</PresentationFormat>
  <Paragraphs>385</Paragraphs>
  <Slides>43</Slides>
  <Notes>43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45" baseType="lpstr">
      <vt:lpstr>buscomb_aicpa</vt:lpstr>
      <vt:lpstr>Document</vt:lpstr>
      <vt:lpstr>University of Texas - Arlington Fourth Annual Alumni CPE Event Overview of the SEC and Current Priorities  August 13, 2014</vt:lpstr>
      <vt:lpstr>     Disclaimer</vt:lpstr>
      <vt:lpstr>Agenda</vt:lpstr>
      <vt:lpstr>Overview of the SEC</vt:lpstr>
      <vt:lpstr>Mission of the SEC</vt:lpstr>
      <vt:lpstr>Primary Securities Laws</vt:lpstr>
      <vt:lpstr>SEC Basic Facts</vt:lpstr>
      <vt:lpstr>SEC Basic Facts (cont.)</vt:lpstr>
      <vt:lpstr>Current SEC Commissioners</vt:lpstr>
      <vt:lpstr>Commissioners meet to…</vt:lpstr>
      <vt:lpstr>Key Activities of the SEC</vt:lpstr>
      <vt:lpstr>Key Activities of the SEC, cont.</vt:lpstr>
      <vt:lpstr>SEC Structure</vt:lpstr>
      <vt:lpstr>SEC Structure, cont. </vt:lpstr>
      <vt:lpstr>     </vt:lpstr>
      <vt:lpstr>Office of the Chief Accountant</vt:lpstr>
      <vt:lpstr>OCA – Accounting Group: Standard Setting</vt:lpstr>
      <vt:lpstr>OCA – Accounting Group</vt:lpstr>
      <vt:lpstr>PowerPoint Presentation</vt:lpstr>
      <vt:lpstr>PowerPoint Presentation</vt:lpstr>
      <vt:lpstr>PowerPoint Presentation</vt:lpstr>
      <vt:lpstr>OCA – Accounting Group: Consultations</vt:lpstr>
      <vt:lpstr>Consultations with OCA’s Accounting Group</vt:lpstr>
      <vt:lpstr>Consultations Process</vt:lpstr>
      <vt:lpstr>Recent OCA Accounting Consultations</vt:lpstr>
      <vt:lpstr>Restatements</vt:lpstr>
      <vt:lpstr>Internal Control Over Financial Reporting</vt:lpstr>
      <vt:lpstr>Enforcement Division Update</vt:lpstr>
      <vt:lpstr>SEC Enforcement Matters</vt:lpstr>
      <vt:lpstr>Selected Enforcement Matters</vt:lpstr>
      <vt:lpstr>Selected Enforcement Matters, cont.</vt:lpstr>
      <vt:lpstr>Division of Corporation Finance Update</vt:lpstr>
      <vt:lpstr>Division of Corporation Finance – Frequent Areas of Comment</vt:lpstr>
      <vt:lpstr>Division of Corporation Finance –Comment Letter Best Practices</vt:lpstr>
      <vt:lpstr>Disclosure Effectiveness</vt:lpstr>
      <vt:lpstr>Questions?</vt:lpstr>
      <vt:lpstr>Appendix: IFRS Work Plan – Summary of Findings</vt:lpstr>
      <vt:lpstr>IFRS Work Plan  2010 Commission Statement</vt:lpstr>
      <vt:lpstr>Key Areas of the Work Plan</vt:lpstr>
      <vt:lpstr>Final Staff Report</vt:lpstr>
      <vt:lpstr>Final Staff Report Commission Statement </vt:lpstr>
      <vt:lpstr>Benefits of an Endorsement Mechanism</vt:lpstr>
      <vt:lpstr>Staff Papers Published Related to Work Plan Execution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2014-03-06T16:02:37Z</dcterms:created>
  <dcterms:modified xsi:type="dcterms:W3CDTF">2014-07-30T12:35:42Z</dcterms:modified>
</cp:coreProperties>
</file>